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8" r:id="rId10"/>
    <p:sldId id="271" r:id="rId11"/>
    <p:sldId id="267" r:id="rId12"/>
    <p:sldId id="270" r:id="rId13"/>
    <p:sldId id="272" r:id="rId14"/>
    <p:sldId id="273" r:id="rId15"/>
    <p:sldId id="274" r:id="rId16"/>
    <p:sldId id="266" r:id="rId17"/>
    <p:sldId id="265" r:id="rId18"/>
    <p:sldId id="278" r:id="rId19"/>
    <p:sldId id="277" r:id="rId20"/>
    <p:sldId id="285" r:id="rId21"/>
    <p:sldId id="287" r:id="rId22"/>
    <p:sldId id="284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DE44B-ABFE-4DC2-91B1-87F7F1847A91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BE023-2F7F-4ABF-864F-E89DEF7EC6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8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0898B6-69BD-4F3F-858B-BF9A3EF8B8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3486988-34F8-46DE-B0F6-D99907C20D0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D0CF25-B115-4AAA-9113-A2D29B335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88-34F8-46DE-B0F6-D99907C20D0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CF25-B115-4AAA-9113-A2D29B335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3486988-34F8-46DE-B0F6-D99907C20D0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5D0CF25-B115-4AAA-9113-A2D29B335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88-34F8-46DE-B0F6-D99907C20D0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D0CF25-B115-4AAA-9113-A2D29B3359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88-34F8-46DE-B0F6-D99907C20D0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5D0CF25-B115-4AAA-9113-A2D29B3359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3486988-34F8-46DE-B0F6-D99907C20D0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5D0CF25-B115-4AAA-9113-A2D29B3359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3486988-34F8-46DE-B0F6-D99907C20D0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5D0CF25-B115-4AAA-9113-A2D29B3359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88-34F8-46DE-B0F6-D99907C20D0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D0CF25-B115-4AAA-9113-A2D29B335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88-34F8-46DE-B0F6-D99907C20D0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D0CF25-B115-4AAA-9113-A2D29B335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88-34F8-46DE-B0F6-D99907C20D0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D0CF25-B115-4AAA-9113-A2D29B3359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3486988-34F8-46DE-B0F6-D99907C20D0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5D0CF25-B115-4AAA-9113-A2D29B3359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486988-34F8-46DE-B0F6-D99907C20D0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D0CF25-B115-4AAA-9113-A2D29B335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../../../&#1052;&#1086;&#1080;%20&#1076;&#1086;&#1082;&#1091;&#1084;&#1077;&#1085;&#1090;&#1099;/A%20&#1069;&#1058;&#1054;%20&#1053;&#1040;&#1064;&#1048;%20&#1044;&#1054;&#1050;&#1059;&#1052;&#1045;&#1053;&#1058;&#1067;/&#1058;&#1054;&#1051;&#1071;/&#1047;&#1040;&#1056;&#1071;/&#1042;&#1080;&#1076;&#1077;&#1086;&#1088;&#1103;&#1076;/&#1082;&#1086;&#1084;&#1072;&#1085;&#1076;&#1080;&#1088;&#1086;&#1074;&#1082;&#1072;/SKINS.wmv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65968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Явление экстремизма в молодежной среде: фанат, спортивный болельщик, экстремист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3816424" cy="93610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Профилактика экстремизма в молодежной среде</a:t>
            </a:r>
            <a:endParaRPr lang="ru-RU" dirty="0"/>
          </a:p>
        </p:txBody>
      </p:sp>
      <p:pic>
        <p:nvPicPr>
          <p:cNvPr id="1026" name="Picture 2" descr="C:\Users\Таня\Pictures\a2bbf7e30a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92896"/>
            <a:ext cx="4752529" cy="3163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Экстремизм – это: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  применение насилия в отношении представителя государственной власти либо на угрозу применения насилия в отношении представителя государственной власти или его близких;</a:t>
            </a:r>
          </a:p>
          <a:p>
            <a:pPr marL="274320" indent="-27432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11163" indent="-27432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 нарушение прав и свобод человека и гражданина, причинение  вреда здоровью и имуществу граждан в связи с их убеждениями, расовой или национальной принадлежностью, вероисповеданием, социальной принадлежностью или социальным происхождением;</a:t>
            </a:r>
          </a:p>
          <a:p>
            <a:pPr marL="411163" indent="-27432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11163" indent="-27432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 создание и (или) распространение печатных,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аудио-аудиовизуальных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иных материалов (произведений);</a:t>
            </a:r>
          </a:p>
          <a:p>
            <a:pPr marL="411163" indent="-27432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11163" indent="-27432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 посягательство на жизнь государственного или общественного деятеля, совершенное в целях прекращения его государственной или иной политической деятельности либо из мести за такую деятельность;</a:t>
            </a:r>
          </a:p>
          <a:p>
            <a:pPr marL="411163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Экстремизм – 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71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пропаганда и публичное демонстрирование нацистской  атрибутики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символики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публичные призывы к осуществлению указанной деятельности, а также публичные призывы и выступления, побуждающие к осуществлению указанной деятельности, обосновывающие либо оправдывающие совершение деяний, указанных в настоящей статье;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финансирование указанной деятельности либо иное содействие в планировании, организации, подготовке и совершении указанных действий, в том числе путем предоставления для осуществления указанной деятельности финансовых средств, недвижимости, учебной, полиграфической и материально-технической базы, телефонной, факсимильной и иных видов связи, информационных услуг, иных материально-технических средств.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Скинхеды, как носители идей национализма.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47864" y="1600200"/>
            <a:ext cx="5418184" cy="4495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Скинхедами или «</a:t>
            </a:r>
            <a:r>
              <a:rPr lang="ru-RU" dirty="0" err="1" smtClean="0"/>
              <a:t>скинами</a:t>
            </a:r>
            <a:r>
              <a:rPr lang="ru-RU" dirty="0" smtClean="0"/>
              <a:t>» называют участников относительно нового неформального молодежного движения, возникшего в Англии, Европе и Америке во второй половине 20 века. Слово «скинхед» произошло от слияния двух английских слов </a:t>
            </a:r>
            <a:r>
              <a:rPr lang="ru-RU" dirty="0" err="1" smtClean="0"/>
              <a:t>skin</a:t>
            </a:r>
            <a:r>
              <a:rPr lang="ru-RU" dirty="0" smtClean="0"/>
              <a:t> (кожа) и </a:t>
            </a:r>
            <a:r>
              <a:rPr lang="ru-RU" dirty="0" err="1" smtClean="0"/>
              <a:t>head</a:t>
            </a:r>
            <a:r>
              <a:rPr lang="ru-RU" dirty="0" smtClean="0"/>
              <a:t> (голова) и в буквальном переводе означает «кожаная голова».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Таня\Pictures\skinxed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048000" cy="3048000"/>
          </a:xfrm>
          <a:prstGeom prst="rect">
            <a:avLst/>
          </a:prstGeom>
          <a:noFill/>
        </p:spPr>
      </p:pic>
      <p:pic>
        <p:nvPicPr>
          <p:cNvPr id="4099" name="Picture 3" descr="C:\Users\Таня\Pictures\untitle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25144"/>
            <a:ext cx="3024336" cy="1958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Основная идея движения: </a:t>
            </a:r>
            <a:r>
              <a:rPr lang="ru-RU" sz="2700" b="1" dirty="0" smtClean="0"/>
              <a:t>борьба за «чистоту» русской расы.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95456" cy="4495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C:\Users\Таня\Picture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3506"/>
            <a:ext cx="7028259" cy="5333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методы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агитация, распространение листовок (обычно с расистскими призывами), различные акты вандализма (рисунки свастики на видных местах, и др.), нападения на иностранцев, лиц кавказской национальности, избиения граждан СНГ, </a:t>
            </a:r>
            <a:r>
              <a:rPr lang="ru-RU" sz="3200" dirty="0" err="1" smtClean="0"/>
              <a:t>общеуголовные</a:t>
            </a:r>
            <a:r>
              <a:rPr lang="ru-RU" sz="3200" dirty="0" smtClean="0"/>
              <a:t> преступления: нанесение изображений экстремистского характера, в том числе, свастики, хулиганство, распитие спиртных напитков, участие в столкновениях с футбольными фанатами.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Отличительные признаки: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71520" cy="485313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бритая голова (или короткая стрижка),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камуфляжная форма, куртки «</a:t>
            </a:r>
            <a:r>
              <a:rPr lang="ru-RU" dirty="0" err="1" smtClean="0"/>
              <a:t>бомберы</a:t>
            </a:r>
            <a:r>
              <a:rPr lang="ru-RU" dirty="0" smtClean="0"/>
              <a:t>» (черного цвета, внутри оранжевые), толстовки с капюшоном («</a:t>
            </a:r>
            <a:r>
              <a:rPr lang="en-US" dirty="0" smtClean="0"/>
              <a:t>Lonsdale</a:t>
            </a:r>
            <a:r>
              <a:rPr lang="ru-RU" dirty="0" smtClean="0"/>
              <a:t>»),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 ногах - «</a:t>
            </a:r>
            <a:r>
              <a:rPr lang="ru-RU" dirty="0" err="1" smtClean="0"/>
              <a:t>берцы</a:t>
            </a:r>
            <a:r>
              <a:rPr lang="ru-RU" dirty="0" smtClean="0"/>
              <a:t>», «</a:t>
            </a:r>
            <a:r>
              <a:rPr lang="ru-RU" dirty="0" err="1" smtClean="0"/>
              <a:t>гриндерсы</a:t>
            </a:r>
            <a:r>
              <a:rPr lang="ru-RU" dirty="0" smtClean="0"/>
              <a:t>», закатанные джинсы.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Наличие татуировок (обычно, свастика).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Все они имеют в данной среде прозвища.  </a:t>
            </a:r>
          </a:p>
          <a:p>
            <a:endParaRPr lang="ru-RU" dirty="0"/>
          </a:p>
        </p:txBody>
      </p:sp>
      <p:pic>
        <p:nvPicPr>
          <p:cNvPr id="6146" name="Picture 2" descr="C:\Users\Таня\Pictures\22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852" y="188640"/>
            <a:ext cx="2580287" cy="1800200"/>
          </a:xfrm>
          <a:prstGeom prst="rect">
            <a:avLst/>
          </a:prstGeom>
          <a:noFill/>
        </p:spPr>
      </p:pic>
      <p:pic>
        <p:nvPicPr>
          <p:cNvPr id="6147" name="Picture 3" descr="C:\Users\Таня\Pictures\7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2857500" cy="2133600"/>
          </a:xfrm>
          <a:prstGeom prst="rect">
            <a:avLst/>
          </a:prstGeom>
          <a:noFill/>
        </p:spPr>
      </p:pic>
      <p:pic>
        <p:nvPicPr>
          <p:cNvPr id="6148" name="Picture 4" descr="C:\Users\Таня\Pictures\im3_5_8_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060848"/>
            <a:ext cx="2481064" cy="2481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467544" y="404664"/>
            <a:ext cx="5112568" cy="5715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сегодняшний день на территории России действуют свыше 35 крупных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группировок, которые отличаются установленными правилами поведения и жесткой дисциплиной.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Московском регионе активно действует 23 наиболее агрессивные группы, общей численностью достигающие более 3000 участников.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Санкт-Петербурге – около 9.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Костроме группировки носят разрозненный характер, общая численность - около 40 человек. </a:t>
            </a:r>
          </a:p>
          <a:p>
            <a:endParaRPr lang="ru-RU" dirty="0" smtClean="0"/>
          </a:p>
        </p:txBody>
      </p:sp>
      <p:pic>
        <p:nvPicPr>
          <p:cNvPr id="32770" name="Picture 2" descr="C:\Users\Таня\Pictures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32656"/>
            <a:ext cx="3108325" cy="2160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25649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</a:rPr>
              <a:t>Скинхеды. Факельное шествие в Петербурге.</a:t>
            </a:r>
            <a:endParaRPr lang="ru-RU" b="1" i="1" dirty="0">
              <a:solidFill>
                <a:srgbClr val="800000"/>
              </a:solidFill>
            </a:endParaRPr>
          </a:p>
        </p:txBody>
      </p:sp>
      <p:pic>
        <p:nvPicPr>
          <p:cNvPr id="32771" name="Picture 3" descr="C:\Users\Таня\Pictures\water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56992"/>
            <a:ext cx="3333750" cy="21431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52121" y="55892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</a:rPr>
              <a:t>В Костроме скинхеды напали на неформалов</a:t>
            </a:r>
            <a:endParaRPr lang="ru-RU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На территории РФ действует ряд молодёжных организаций, в отдельных акциях которых усматриваются признаки экстремистской деятельности.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1. Авангард красной молодежи (АКМ);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2. Протестное гражданское движение «Оборона»;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3. «Идущие без Путина»;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4. Молодежная общественная организация «Пора»;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5. Всесоюзная Молодая Гвардия Большевиков (ВМГБ);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6. РКСМ (большевики);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7. Молодежный левый фронт;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8. Российская ассоциация профсоюзных организаций студентов (РАПОС);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9. «Евразийский Союз Молодежи»;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10. «Социалистическое сопротивление за рабочий интернационал» (СС);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11. Союз коммунистической молодежи (СКМ);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12. Центр общественных инициатив «УРА!» (Утро-Родина-Атака);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13. Союз молодежи «За Родину»;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14. Российская демократическая партия «Наш выбор»;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15. Независимая ассоциация студентов «Я думаю»;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16. Молодежное правозащитное движение.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/>
              <a:t>Праворадикальные (националистические) </a:t>
            </a:r>
            <a:br>
              <a:rPr lang="ru-RU" sz="3200" b="1"/>
            </a:br>
            <a:r>
              <a:rPr lang="ru-RU" sz="3200" b="1"/>
              <a:t>молодежные организации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411163">
              <a:lnSpc>
                <a:spcPct val="90000"/>
              </a:lnSpc>
            </a:pPr>
            <a:r>
              <a:rPr lang="ru-RU" dirty="0" smtClean="0"/>
              <a:t> </a:t>
            </a:r>
            <a:r>
              <a:rPr lang="ru-RU" sz="2800" dirty="0" smtClean="0"/>
              <a:t>Народная национальная партия (ННП)</a:t>
            </a:r>
          </a:p>
          <a:p>
            <a:pPr marL="411163">
              <a:lnSpc>
                <a:spcPct val="90000"/>
              </a:lnSpc>
            </a:pPr>
            <a:r>
              <a:rPr lang="ru-RU" sz="2800" dirty="0" smtClean="0"/>
              <a:t> Русское национальное единство (РНЕ)</a:t>
            </a:r>
          </a:p>
          <a:p>
            <a:pPr marL="411163">
              <a:lnSpc>
                <a:spcPct val="90000"/>
              </a:lnSpc>
            </a:pPr>
            <a:r>
              <a:rPr lang="ru-RU" sz="2800" dirty="0" smtClean="0"/>
              <a:t> Движение против нелегальной иммиграции (ДПНИ)</a:t>
            </a:r>
          </a:p>
          <a:p>
            <a:pPr marL="411163">
              <a:lnSpc>
                <a:spcPct val="90000"/>
              </a:lnSpc>
            </a:pPr>
            <a:r>
              <a:rPr lang="ru-RU" sz="2800" dirty="0" smtClean="0"/>
              <a:t> Славянский союз</a:t>
            </a:r>
          </a:p>
          <a:p>
            <a:pPr marL="411163">
              <a:lnSpc>
                <a:spcPct val="90000"/>
              </a:lnSpc>
            </a:pPr>
            <a:r>
              <a:rPr lang="ru-RU" sz="2800" dirty="0" smtClean="0"/>
              <a:t> Народно-державная партия России</a:t>
            </a:r>
            <a:r>
              <a:rPr lang="ru-RU" dirty="0" smtClean="0"/>
              <a:t> </a:t>
            </a:r>
            <a:endParaRPr lang="en-US" dirty="0" smtClean="0"/>
          </a:p>
          <a:p>
            <a:pPr marL="411163">
              <a:lnSpc>
                <a:spcPct val="90000"/>
              </a:lnSpc>
            </a:pPr>
            <a:endParaRPr lang="ru-RU" dirty="0" smtClean="0"/>
          </a:p>
        </p:txBody>
      </p:sp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571500" y="4786313"/>
          <a:ext cx="267652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Фотография Photo Editor" r:id="rId4" imgW="2048161" imgH="1428949" progId="">
                  <p:embed/>
                </p:oleObj>
              </mc:Choice>
              <mc:Fallback>
                <p:oleObj name="Фотография Photo Editor" r:id="rId4" imgW="2048161" imgH="142894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786313"/>
                        <a:ext cx="2676525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4" name="Object 16"/>
          <p:cNvGraphicFramePr>
            <a:graphicFrameLocks noChangeAspect="1"/>
          </p:cNvGraphicFramePr>
          <p:nvPr/>
        </p:nvGraphicFramePr>
        <p:xfrm>
          <a:off x="3929063" y="4857750"/>
          <a:ext cx="1884362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Фотография Photo Editor" r:id="rId6" imgW="4095238" imgH="4095238" progId="">
                  <p:embed/>
                </p:oleObj>
              </mc:Choice>
              <mc:Fallback>
                <p:oleObj name="Фотография Photo Editor" r:id="rId6" imgW="4095238" imgH="4095238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4857750"/>
                        <a:ext cx="1884362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5" name="Object 17">
            <a:hlinkClick r:id="rId8" action="ppaction://hlinkfile"/>
          </p:cNvPr>
          <p:cNvGraphicFramePr>
            <a:graphicFrameLocks noChangeAspect="1"/>
          </p:cNvGraphicFramePr>
          <p:nvPr/>
        </p:nvGraphicFramePr>
        <p:xfrm>
          <a:off x="6786563" y="4857750"/>
          <a:ext cx="185737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Фотография Photo Editor" r:id="rId9" imgW="6257143" imgH="6230220" progId="">
                  <p:embed/>
                </p:oleObj>
              </mc:Choice>
              <mc:Fallback>
                <p:oleObj name="Фотография Photo Editor" r:id="rId9" imgW="6257143" imgH="623022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4857750"/>
                        <a:ext cx="1857375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err="1" smtClean="0"/>
              <a:t>Национал-большевистская</a:t>
            </a:r>
            <a:r>
              <a:rPr lang="ru-RU" sz="3100" b="1" dirty="0" smtClean="0"/>
              <a:t> партия (НБП).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3" name="Picture 1" descr="C:\Users\Таня\Pictures\imagesCA9FWVY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581254" cy="2520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1484784"/>
            <a:ext cx="457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Отличительный знак:</a:t>
            </a:r>
            <a:r>
              <a:rPr lang="ru-RU" dirty="0" smtClean="0"/>
              <a:t> серп и молот в белом круге на красном фоне.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Сущность идеологии:</a:t>
            </a:r>
            <a:r>
              <a:rPr lang="ru-RU" dirty="0" smtClean="0"/>
              <a:t> «Испепеляющая ненависть к античеловеческой системе троицы: либерализма, демократии, капитализма. Человек восстания, национал-большевик видит свою миссию в разрушении системы до основания. На идеалах духовной мужественности, социальной и национальной справедливости будет построено </a:t>
            </a:r>
            <a:r>
              <a:rPr lang="ru-RU" dirty="0" err="1" smtClean="0"/>
              <a:t>традиционалистическое</a:t>
            </a:r>
            <a:r>
              <a:rPr lang="ru-RU" dirty="0" smtClean="0"/>
              <a:t>, иерархическое общество».</a:t>
            </a:r>
            <a:br>
              <a:rPr lang="ru-RU" dirty="0" smtClean="0"/>
            </a:br>
            <a:r>
              <a:rPr lang="ru-RU" b="1" dirty="0" smtClean="0"/>
              <a:t>Основные методы действий:</a:t>
            </a:r>
            <a:r>
              <a:rPr lang="ru-RU" dirty="0" smtClean="0"/>
              <a:t> распространение листовок, агитация населения, выезды в Москву для участия в массовых акциях.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C:\Users\Таня\Pictures\imagesCAGSUM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584177" cy="1051566"/>
          </a:xfrm>
          <a:prstGeom prst="rect">
            <a:avLst/>
          </a:prstGeom>
          <a:noFill/>
        </p:spPr>
      </p:pic>
      <p:pic>
        <p:nvPicPr>
          <p:cNvPr id="13315" name="Picture 3" descr="C:\Users\Таня\Pictures\imagesCALL627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Экстремизм </a:t>
            </a:r>
            <a:r>
              <a:rPr lang="ru-RU" dirty="0" smtClean="0"/>
              <a:t>- это приверженность крайним взглядам и мерам.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Акты насилия относятся к категории экстремистских, если: </a:t>
            </a:r>
          </a:p>
          <a:p>
            <a:pPr>
              <a:buNone/>
            </a:pPr>
            <a:r>
              <a:rPr lang="ru-RU" dirty="0" smtClean="0"/>
              <a:t>    а) они не только используются в качестве прямого способа достижения политических, идеологических и социальных целей, но и являются инструментом публичности и устрашения;</a:t>
            </a:r>
          </a:p>
          <a:p>
            <a:pPr>
              <a:buNone/>
            </a:pPr>
            <a:r>
              <a:rPr lang="ru-RU" dirty="0" smtClean="0"/>
              <a:t>    б) они направлены на то, чтобы причинить вред не непосредственному противнику, а другим людям.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ds04.infourok.ru/uploads/ex/12b5/000ce3f4-70372a99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07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err="1" smtClean="0"/>
              <a:t>Национал-большевистская</a:t>
            </a:r>
            <a:r>
              <a:rPr lang="ru-RU" sz="3100" b="1" dirty="0" smtClean="0"/>
              <a:t> партия (НБП).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3" name="Picture 1" descr="C:\Users\Таня\Pictures\imagesCA9FWVY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581254" cy="2520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1484784"/>
            <a:ext cx="457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Отличительный знак:</a:t>
            </a:r>
            <a:r>
              <a:rPr lang="ru-RU" dirty="0" smtClean="0"/>
              <a:t> серп и молот в белом круге на красном фоне.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Сущность идеологии:</a:t>
            </a:r>
            <a:r>
              <a:rPr lang="ru-RU" dirty="0" smtClean="0"/>
              <a:t> «Испепеляющая ненависть к античеловеческой системе троицы: либерализма, демократии, капитализма. Человек восстания, национал-большевик видит свою миссию в разрушении системы до основания. На идеалах духовной мужественности, социальной и национальной справедливости будет построено </a:t>
            </a:r>
            <a:r>
              <a:rPr lang="ru-RU" dirty="0" err="1" smtClean="0"/>
              <a:t>традиционалистическое</a:t>
            </a:r>
            <a:r>
              <a:rPr lang="ru-RU" dirty="0" smtClean="0"/>
              <a:t>, иерархическое общество».</a:t>
            </a:r>
            <a:br>
              <a:rPr lang="ru-RU" dirty="0" smtClean="0"/>
            </a:br>
            <a:r>
              <a:rPr lang="ru-RU" b="1" dirty="0" smtClean="0"/>
              <a:t>Основные методы действий:</a:t>
            </a:r>
            <a:r>
              <a:rPr lang="ru-RU" dirty="0" smtClean="0"/>
              <a:t> распространение листовок, агитация населения, выезды в Москву для участия в массовых акциях.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C:\Users\Таня\Pictures\imagesCAGSUM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584177" cy="1051566"/>
          </a:xfrm>
          <a:prstGeom prst="rect">
            <a:avLst/>
          </a:prstGeom>
          <a:noFill/>
        </p:spPr>
      </p:pic>
      <p:pic>
        <p:nvPicPr>
          <p:cNvPr id="13315" name="Picture 3" descr="C:\Users\Таня\Pictures\imagesCALL627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2592288" cy="1944216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Наказание </a:t>
            </a:r>
            <a:r>
              <a:rPr lang="ru-RU" dirty="0"/>
              <a:t>за </a:t>
            </a:r>
            <a:r>
              <a:rPr lang="ru-RU" dirty="0" smtClean="0"/>
              <a:t>экстремизм в </a:t>
            </a:r>
            <a:r>
              <a:rPr lang="ru-RU" dirty="0"/>
              <a:t>России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496944" cy="4925144"/>
          </a:xfrm>
        </p:spPr>
        <p:txBody>
          <a:bodyPr>
            <a:noAutofit/>
          </a:bodyPr>
          <a:lstStyle/>
          <a:p>
            <a:r>
              <a:rPr lang="ru-RU" sz="1400" dirty="0"/>
              <a:t>За публичные призывы к экстремистской деятельности </a:t>
            </a:r>
            <a:r>
              <a:rPr lang="ru-RU" sz="1400" dirty="0" smtClean="0"/>
              <a:t>грозит </a:t>
            </a:r>
            <a:r>
              <a:rPr lang="ru-RU" sz="1400" dirty="0"/>
              <a:t>наказание в виде принудительных работ до четырех лет или штрафа в размере от 300 тыс. рублей до 500 тыс. рублей.</a:t>
            </a:r>
          </a:p>
          <a:p>
            <a:r>
              <a:rPr lang="ru-RU" sz="1400" dirty="0" smtClean="0"/>
              <a:t>За </a:t>
            </a:r>
            <a:r>
              <a:rPr lang="ru-RU" sz="1400" dirty="0"/>
              <a:t>организацию экстремистского </a:t>
            </a:r>
            <a:r>
              <a:rPr lang="ru-RU" sz="1400" dirty="0" smtClean="0"/>
              <a:t>сообщества положено </a:t>
            </a:r>
            <a:r>
              <a:rPr lang="ru-RU" sz="1400" dirty="0"/>
              <a:t>наказание в виде штрафа в размере от 200 тыс. до 500 тыс. рублей (ранее штрафы назначались до 200 тыс. рублей) либо в размере дохода осужденного за период от 18 месяцев до трех лет (в прошлой редакции статьи этот период ограничивался 18 месяцами).</a:t>
            </a:r>
          </a:p>
          <a:p>
            <a:r>
              <a:rPr lang="ru-RU" sz="1400" dirty="0" smtClean="0"/>
              <a:t>За </a:t>
            </a:r>
            <a:r>
              <a:rPr lang="ru-RU" sz="1400" dirty="0"/>
              <a:t>участие в деятельности экстремистского сообщества максимальное наказание </a:t>
            </a:r>
            <a:r>
              <a:rPr lang="ru-RU" sz="1400" dirty="0" smtClean="0"/>
              <a:t>составит </a:t>
            </a:r>
            <a:r>
              <a:rPr lang="ru-RU" sz="1400" dirty="0"/>
              <a:t>четыре года лишения свободы, прежде было два </a:t>
            </a:r>
            <a:r>
              <a:rPr lang="ru-RU" sz="1400" dirty="0" smtClean="0"/>
              <a:t>года. В </a:t>
            </a:r>
            <a:r>
              <a:rPr lang="ru-RU" sz="1400" dirty="0"/>
              <a:t>третьей части данной статьи штрафы установлены от 300 тыс. до 700 тыс. рублей (в прежней редакции штрафы составляли от 100 тыс. до 300 тыс. рублей), а максимальная санкция составит 7 лет лишения свободы (прежде было 6 лет заключения) с лишением права занимать определенные должности.</a:t>
            </a:r>
          </a:p>
          <a:p>
            <a:r>
              <a:rPr lang="ru-RU" sz="1400" dirty="0" smtClean="0"/>
              <a:t>За </a:t>
            </a:r>
            <a:r>
              <a:rPr lang="ru-RU" sz="1400" dirty="0"/>
              <a:t>организацию деятельности экстремистской организации, запрещенной судом (ч. 1 ст. 282.1) </a:t>
            </a:r>
            <a:r>
              <a:rPr lang="ru-RU" sz="1400" dirty="0" smtClean="0"/>
              <a:t>штраф </a:t>
            </a:r>
            <a:r>
              <a:rPr lang="ru-RU" sz="1400" dirty="0"/>
              <a:t>от 300 тыс. рублей до 500 тыс. рублей (ранее санкция предусматривала до 200 тыс. рублей) или дохода осужденного за период от двух до трех лет. Максимальное наказание за данное преступление </a:t>
            </a:r>
            <a:r>
              <a:rPr lang="ru-RU" sz="1400" dirty="0" smtClean="0"/>
              <a:t>- </a:t>
            </a:r>
            <a:r>
              <a:rPr lang="ru-RU" sz="1400" dirty="0"/>
              <a:t>6 лет лишения свободы (в прошлой редакции этот срок составлял до двух лет) с лишением права занимать определенные должности или заниматься определенной деятельность на срок до десяти лет или без такового.</a:t>
            </a:r>
          </a:p>
          <a:p>
            <a:r>
              <a:rPr lang="ru-RU" sz="1400" dirty="0" smtClean="0"/>
              <a:t>За </a:t>
            </a:r>
            <a:r>
              <a:rPr lang="ru-RU" sz="1400" dirty="0"/>
              <a:t>участие в такой организации (часть 2 ст. 282.2) </a:t>
            </a:r>
            <a:r>
              <a:rPr lang="ru-RU" sz="1400" dirty="0" smtClean="0"/>
              <a:t>т </a:t>
            </a:r>
            <a:r>
              <a:rPr lang="ru-RU" sz="1400" dirty="0"/>
              <a:t>грозит наказание в виде штрафа в размере до 300 тыс. рублей или в размере заработной платы или иного дохода осужденного за период до двух лет. Максимальное наказание за это преступление может составить до 4 лет лишения свободы.</a:t>
            </a:r>
          </a:p>
        </p:txBody>
      </p:sp>
    </p:spTree>
    <p:extLst>
      <p:ext uri="{BB962C8B-B14F-4D97-AF65-F5344CB8AC3E}">
        <p14:creationId xmlns:p14="http://schemas.microsoft.com/office/powerpoint/2010/main" val="886492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434408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ВМЕСТЕ ПРОТИВ ЭКСТРЕМИЗМА</a:t>
            </a:r>
            <a:endParaRPr lang="ru-RU" dirty="0"/>
          </a:p>
        </p:txBody>
      </p:sp>
      <p:pic>
        <p:nvPicPr>
          <p:cNvPr id="4" name="Picture 2" descr="C:\Users\Таня\Pictures\ea8a8d791ced870ab2b952be201486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40152" y="4509120"/>
            <a:ext cx="2764904" cy="20736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772816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Терроризм и экстремизм </a:t>
            </a:r>
          </a:p>
          <a:p>
            <a:r>
              <a:rPr lang="ru-RU" sz="4000" dirty="0" smtClean="0"/>
              <a:t>против молодежи, </a:t>
            </a:r>
          </a:p>
          <a:p>
            <a:r>
              <a:rPr lang="ru-RU" sz="4000" dirty="0" smtClean="0"/>
              <a:t>молодежь </a:t>
            </a:r>
          </a:p>
          <a:p>
            <a:r>
              <a:rPr lang="ru-RU" sz="4000" dirty="0" smtClean="0"/>
              <a:t>против терроризма и экстремизма!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5841" name="Picture 1" descr="C:\Users\Таня\Pictures\untitled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09120"/>
            <a:ext cx="4825278" cy="2088232"/>
          </a:xfrm>
          <a:prstGeom prst="rect">
            <a:avLst/>
          </a:prstGeom>
          <a:noFill/>
        </p:spPr>
      </p:pic>
      <p:pic>
        <p:nvPicPr>
          <p:cNvPr id="35842" name="Picture 2" descr="C:\Users\Таня\Pictures\%20jlfjym%20wxbpcucrihl_%20zomxpvhk_%20001%20j25b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628800"/>
            <a:ext cx="2796154" cy="1872208"/>
          </a:xfrm>
          <a:prstGeom prst="rect">
            <a:avLst/>
          </a:prstGeom>
          <a:noFill/>
        </p:spPr>
      </p:pic>
      <p:pic>
        <p:nvPicPr>
          <p:cNvPr id="35843" name="Picture 3" descr="C:\Users\Таня\Pictures\ekst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1080120" cy="1070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Понимание культуры и традиций другой национальной группы - источник конструктивного межнационального сотрудничества.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С целью налаживания отношений между разными этническими и национальными группами:</a:t>
            </a:r>
          </a:p>
          <a:p>
            <a:pPr>
              <a:buNone/>
            </a:pPr>
            <a:r>
              <a:rPr lang="ru-RU" dirty="0" smtClean="0"/>
              <a:t>1) относитесь к чужой культуре с тем же уважением с которым относитесь к собственной;</a:t>
            </a:r>
          </a:p>
          <a:p>
            <a:pPr>
              <a:buNone/>
            </a:pPr>
            <a:r>
              <a:rPr lang="ru-RU" dirty="0" smtClean="0"/>
              <a:t>2) не судите о ценностях, убеждениях и традициях других культур</a:t>
            </a:r>
          </a:p>
          <a:p>
            <a:pPr>
              <a:buNone/>
            </a:pPr>
            <a:r>
              <a:rPr lang="ru-RU" dirty="0" smtClean="0"/>
              <a:t>отталкиваясь от собственных ценностей.</a:t>
            </a:r>
          </a:p>
          <a:p>
            <a:pPr>
              <a:buNone/>
            </a:pPr>
            <a:r>
              <a:rPr lang="ru-RU" dirty="0" smtClean="0"/>
              <a:t>3) никогда не исходите из превосходства своей религии над чужой религией.</a:t>
            </a:r>
          </a:p>
          <a:p>
            <a:pPr>
              <a:buNone/>
            </a:pPr>
            <a:r>
              <a:rPr lang="ru-RU" dirty="0" smtClean="0"/>
              <a:t>4) Общаясь с представителями других верований старайтесь понимать и уважать их точку зрения.</a:t>
            </a:r>
          </a:p>
          <a:p>
            <a:pPr>
              <a:buNone/>
            </a:pPr>
            <a:r>
              <a:rPr lang="ru-RU" dirty="0" smtClean="0"/>
              <a:t>5) Помните, что каждая культура какой бы малой она не была, имеет что предложить миру, но нет такой культуры которая бы имела монополию на все аспекты.</a:t>
            </a:r>
          </a:p>
          <a:p>
            <a:pPr>
              <a:buNone/>
            </a:pPr>
            <a:r>
              <a:rPr lang="ru-RU" dirty="0" smtClean="0"/>
              <a:t>6) Всегда помните, что ни какие научные данные не доказывают превосходство одной этнической группы над другой.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79512" y="2996952"/>
            <a:ext cx="3818384" cy="36724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Чувство национального превосходства также рассматривается как фактор, способствующий всплескам агрессии и экстремизма, наряду с тремя культурными предпосылками, ведущими к развитию агрессии против других наций: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139952" y="3068960"/>
            <a:ext cx="4680520" cy="367240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возникновение идеологии антагонизма, вызванное изначальным разделением «своя», «чужая» группа, что затем приводит к тому, что внешней группе приписываются крайне негативные, часто основанные на стереотипных представлениях черты.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идеология национальной безопасности, в которой непрерывная оценка опасности противника и приспособление к ней заменяется безоговорочной целью любой ценой господствовать над ним.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видение мира в свете питаемых войной ценностей, таких как товарищество, преданность национальная гордость или достойная цель.</a:t>
            </a:r>
          </a:p>
          <a:p>
            <a:endParaRPr lang="ru-RU" dirty="0"/>
          </a:p>
        </p:txBody>
      </p:sp>
      <p:pic>
        <p:nvPicPr>
          <p:cNvPr id="37889" name="Picture 1" descr="C:\Users\Таня\Pictures\1292073223_061991_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2924944"/>
          </a:xfrm>
          <a:prstGeom prst="rect">
            <a:avLst/>
          </a:prstGeom>
          <a:noFill/>
        </p:spPr>
      </p:pic>
      <p:pic>
        <p:nvPicPr>
          <p:cNvPr id="37890" name="Picture 2" descr="C:\Users\Таня\Pictures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3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Меры профилактики экстремизма в молодёжной среде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В </a:t>
            </a:r>
            <a:r>
              <a:rPr lang="ru-RU" dirty="0"/>
              <a:t>соответствии со ст. 2 Федерального закона от 25.07.2002 г. № 114-ФЗ «О противодействии экстремистской деятельности» противодействие (т.е. пресечение и профилактика) экстремистской деятельности основывается на следующих принципах: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признание, соблюдение и защита прав и свобод человека и гражданина, а равно законных интересов организаций;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законность;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гласность;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приоритет обеспечения безопасности Российской Федерации;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приоритет мер, направленных на предупреждение экстремистской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сотрудничество государства с общественными и религиозными объединениями, иными организациями, гражданами в противодействии экстремистской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неотвратимость наказания за осуществление экстремистской деятельности.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Фанаты Зенита отметили победу</a:t>
            </a:r>
            <a:endParaRPr lang="ru-RU" dirty="0"/>
          </a:p>
        </p:txBody>
      </p:sp>
      <p:pic>
        <p:nvPicPr>
          <p:cNvPr id="3074" name="Picture 2" descr="C:\Users\Таня\Pictures\1289946428_zenit_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5725" y="1628775"/>
            <a:ext cx="6667500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Хоккейные фанаты устроили погром в Ванкувере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Users\Таня\Pictures\vancouv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788024" cy="3600400"/>
          </a:xfrm>
          <a:prstGeom prst="rect">
            <a:avLst/>
          </a:prstGeom>
          <a:noFill/>
        </p:spPr>
      </p:pic>
      <p:pic>
        <p:nvPicPr>
          <p:cNvPr id="7" name="Picture 5" descr="C:\Users\Таня\Pictures\vancouv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716016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 Федеральном законе «О противодействии экстремистской деятельности» даётся следующее определение экстремизма: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135816" cy="32689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- экстремистская деятельность: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а) деятельность общественных и религиозных объединений, либо иных организаций, либо редакций средств массовой информации, либо физических лиц по планированию, организации, подготовке и совершению действий, направленных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9" descr="%d0%a1%d1%82%d0%be%d0%bb%d0%ba%d0%ba%d0%b8%d0%b5%d0%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33056"/>
            <a:ext cx="3755909" cy="281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Таня\Pictures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93096"/>
            <a:ext cx="3528392" cy="2429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Экстремизм – это: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411163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насильственное изменение основ конституционного строя и    нарушение целостности Российской Федерации;</a:t>
            </a:r>
          </a:p>
          <a:p>
            <a:pPr marL="411163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11163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подрыв безопасности Российской Федерации;</a:t>
            </a:r>
          </a:p>
          <a:p>
            <a:pPr marL="411163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11163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захват или присвоение властных полномочий;</a:t>
            </a:r>
          </a:p>
          <a:p>
            <a:pPr marL="411163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11163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создание незаконных вооруженных формирований;</a:t>
            </a:r>
          </a:p>
          <a:p>
            <a:pPr marL="411163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11163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осуществление террористической деятельности либо публичное  оправдание терроризма;</a:t>
            </a:r>
          </a:p>
          <a:p>
            <a:pPr marL="411163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11163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возбуждение расовой, национальной или религиозной розни, а  также социальной розни,  связанной с насилием или призывами к  насилию;</a:t>
            </a:r>
          </a:p>
          <a:p>
            <a:pPr marL="411163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11163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унижение национального достоинства ;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190</TotalTime>
  <Words>1345</Words>
  <Application>Microsoft Office PowerPoint</Application>
  <PresentationFormat>Экран (4:3)</PresentationFormat>
  <Paragraphs>100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Обычная</vt:lpstr>
      <vt:lpstr>Фотография Photo Editor</vt:lpstr>
      <vt:lpstr>Явление экстремизма в молодежной среде: фанат, спортивный болельщик, экстремист</vt:lpstr>
      <vt:lpstr>Экстремизм - это приверженность крайним взглядам и мерам. </vt:lpstr>
      <vt:lpstr>Понимание культуры и традиций другой национальной группы - источник конструктивного межнационального сотрудничества.</vt:lpstr>
      <vt:lpstr> </vt:lpstr>
      <vt:lpstr>Меры профилактики экстремизма в молодёжной среде</vt:lpstr>
      <vt:lpstr>Фанаты Зенита отметили победу</vt:lpstr>
      <vt:lpstr>Хоккейные фанаты устроили погром в Ванкувере </vt:lpstr>
      <vt:lpstr>В Федеральном законе «О противодействии экстремистской деятельности» даётся следующее определение экстремизма:  </vt:lpstr>
      <vt:lpstr>Экстремизм – это:</vt:lpstr>
      <vt:lpstr>Экстремизм – это:</vt:lpstr>
      <vt:lpstr>Экстремизм – это:</vt:lpstr>
      <vt:lpstr>Скинхеды, как носители идей национализма.</vt:lpstr>
      <vt:lpstr>   Основная идея движения: борьба за «чистоту» русской расы.    </vt:lpstr>
      <vt:lpstr>Основные методы работы:</vt:lpstr>
      <vt:lpstr>Отличительные признаки:  </vt:lpstr>
      <vt:lpstr>Презентация PowerPoint</vt:lpstr>
      <vt:lpstr>На территории РФ действует ряд молодёжных организаций, в отдельных акциях которых усматриваются признаки экстремистской деятельности.</vt:lpstr>
      <vt:lpstr>Праворадикальные (националистические)  молодежные организации</vt:lpstr>
      <vt:lpstr>   Национал-большевистская партия (НБП).  </vt:lpstr>
      <vt:lpstr>Презентация PowerPoint</vt:lpstr>
      <vt:lpstr>   Национал-большевистская партия (НБП).  </vt:lpstr>
      <vt:lpstr>Наказание за экстремизм в России </vt:lpstr>
      <vt:lpstr>ВМЕСТЕ ПРОТИВ ЭКСТРЕМИЗМА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Пользователь Windows</cp:lastModifiedBy>
  <cp:revision>37</cp:revision>
  <dcterms:created xsi:type="dcterms:W3CDTF">2012-09-28T15:48:59Z</dcterms:created>
  <dcterms:modified xsi:type="dcterms:W3CDTF">2018-12-05T06:48:51Z</dcterms:modified>
</cp:coreProperties>
</file>