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8" r:id="rId6"/>
    <p:sldId id="261" r:id="rId7"/>
    <p:sldId id="262" r:id="rId8"/>
    <p:sldId id="263" r:id="rId9"/>
    <p:sldId id="264" r:id="rId10"/>
    <p:sldId id="269" r:id="rId11"/>
    <p:sldId id="265" r:id="rId12"/>
    <p:sldId id="270" r:id="rId13"/>
    <p:sldId id="266" r:id="rId14"/>
    <p:sldId id="271" r:id="rId15"/>
    <p:sldId id="267"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594" autoAdjust="0"/>
  </p:normalViewPr>
  <p:slideViewPr>
    <p:cSldViewPr>
      <p:cViewPr>
        <p:scale>
          <a:sx n="50" d="100"/>
          <a:sy n="50" d="100"/>
        </p:scale>
        <p:origin x="-1650" y="-26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0B364CA-2ABD-40D8-9759-1B3F70FA6EB2}" type="datetimeFigureOut">
              <a:rPr lang="ru-RU"/>
              <a:pPr>
                <a:defRPr/>
              </a:pPr>
              <a:t>15.01.2021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F79230-FEF5-41D5-AF51-483E40314479}" type="slidenum">
              <a:rPr lang="ru-RU"/>
              <a:pPr>
                <a:defRPr/>
              </a:pPr>
              <a:t>‹#›</a:t>
            </a:fld>
            <a:endParaRPr lang="ru-RU"/>
          </a:p>
        </p:txBody>
      </p:sp>
    </p:spTree>
    <p:extLst>
      <p:ext uri="{BB962C8B-B14F-4D97-AF65-F5344CB8AC3E}">
        <p14:creationId xmlns:p14="http://schemas.microsoft.com/office/powerpoint/2010/main" xmlns="" val="71576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F762EB7-BFD9-478D-AFE8-250A8F246495}" type="datetimeFigureOut">
              <a:rPr lang="ru-RU"/>
              <a:pPr>
                <a:defRPr/>
              </a:pPr>
              <a:t>15.01.2021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1077AE-0763-4ED2-8DEA-DD6068C0E368}" type="slidenum">
              <a:rPr lang="ru-RU"/>
              <a:pPr>
                <a:defRPr/>
              </a:pPr>
              <a:t>‹#›</a:t>
            </a:fld>
            <a:endParaRPr lang="ru-RU"/>
          </a:p>
        </p:txBody>
      </p:sp>
    </p:spTree>
    <p:extLst>
      <p:ext uri="{BB962C8B-B14F-4D97-AF65-F5344CB8AC3E}">
        <p14:creationId xmlns:p14="http://schemas.microsoft.com/office/powerpoint/2010/main" xmlns="" val="360226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1E82C9C-97A5-454E-92BA-DAAE1BDC8331}" type="datetimeFigureOut">
              <a:rPr lang="ru-RU"/>
              <a:pPr>
                <a:defRPr/>
              </a:pPr>
              <a:t>15.01.2021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5D0F36-8AF0-4BCF-85BD-D1D96D254F37}" type="slidenum">
              <a:rPr lang="ru-RU"/>
              <a:pPr>
                <a:defRPr/>
              </a:pPr>
              <a:t>‹#›</a:t>
            </a:fld>
            <a:endParaRPr lang="ru-RU"/>
          </a:p>
        </p:txBody>
      </p:sp>
    </p:spTree>
    <p:extLst>
      <p:ext uri="{BB962C8B-B14F-4D97-AF65-F5344CB8AC3E}">
        <p14:creationId xmlns:p14="http://schemas.microsoft.com/office/powerpoint/2010/main" xmlns="" val="77960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5F2F5B1-3326-4DEE-BD88-0EF4A2F62F83}" type="datetimeFigureOut">
              <a:rPr lang="ru-RU"/>
              <a:pPr>
                <a:defRPr/>
              </a:pPr>
              <a:t>15.01.2021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4E78C15-F6D0-467F-8C38-D28EF41364F6}" type="slidenum">
              <a:rPr lang="ru-RU"/>
              <a:pPr>
                <a:defRPr/>
              </a:pPr>
              <a:t>‹#›</a:t>
            </a:fld>
            <a:endParaRPr lang="ru-RU"/>
          </a:p>
        </p:txBody>
      </p:sp>
    </p:spTree>
    <p:extLst>
      <p:ext uri="{BB962C8B-B14F-4D97-AF65-F5344CB8AC3E}">
        <p14:creationId xmlns:p14="http://schemas.microsoft.com/office/powerpoint/2010/main" xmlns="" val="412031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39522DA-007A-4F03-977B-DD516E0E6215}" type="datetimeFigureOut">
              <a:rPr lang="ru-RU"/>
              <a:pPr>
                <a:defRPr/>
              </a:pPr>
              <a:t>15.01.2021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A8682F-25BB-4137-A7BD-C4953D4039B9}" type="slidenum">
              <a:rPr lang="ru-RU"/>
              <a:pPr>
                <a:defRPr/>
              </a:pPr>
              <a:t>‹#›</a:t>
            </a:fld>
            <a:endParaRPr lang="ru-RU"/>
          </a:p>
        </p:txBody>
      </p:sp>
    </p:spTree>
    <p:extLst>
      <p:ext uri="{BB962C8B-B14F-4D97-AF65-F5344CB8AC3E}">
        <p14:creationId xmlns:p14="http://schemas.microsoft.com/office/powerpoint/2010/main" xmlns="" val="213313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F2D39C6-24A5-4824-BA26-6C6834721588}" type="datetimeFigureOut">
              <a:rPr lang="ru-RU"/>
              <a:pPr>
                <a:defRPr/>
              </a:pPr>
              <a:t>15.01.2021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EE830C2-E5CF-465E-A2A4-3756D1AADF75}" type="slidenum">
              <a:rPr lang="ru-RU"/>
              <a:pPr>
                <a:defRPr/>
              </a:pPr>
              <a:t>‹#›</a:t>
            </a:fld>
            <a:endParaRPr lang="ru-RU"/>
          </a:p>
        </p:txBody>
      </p:sp>
    </p:spTree>
    <p:extLst>
      <p:ext uri="{BB962C8B-B14F-4D97-AF65-F5344CB8AC3E}">
        <p14:creationId xmlns:p14="http://schemas.microsoft.com/office/powerpoint/2010/main" xmlns="" val="92224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5DCB0B6-5B8C-4FD0-8342-0E3B30C7EE17}" type="datetimeFigureOut">
              <a:rPr lang="ru-RU"/>
              <a:pPr>
                <a:defRPr/>
              </a:pPr>
              <a:t>15.01.2021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A27D58A-F595-4FBF-B7B7-FAD16D13004F}" type="slidenum">
              <a:rPr lang="ru-RU"/>
              <a:pPr>
                <a:defRPr/>
              </a:pPr>
              <a:t>‹#›</a:t>
            </a:fld>
            <a:endParaRPr lang="ru-RU"/>
          </a:p>
        </p:txBody>
      </p:sp>
    </p:spTree>
    <p:extLst>
      <p:ext uri="{BB962C8B-B14F-4D97-AF65-F5344CB8AC3E}">
        <p14:creationId xmlns:p14="http://schemas.microsoft.com/office/powerpoint/2010/main" xmlns="" val="41268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35F5B12-EBEB-48F4-A1A5-6626FD3EB8A4}" type="datetimeFigureOut">
              <a:rPr lang="ru-RU"/>
              <a:pPr>
                <a:defRPr/>
              </a:pPr>
              <a:t>15.01.2021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AFB0DED-614D-4207-94AB-7421AF4907E0}" type="slidenum">
              <a:rPr lang="ru-RU"/>
              <a:pPr>
                <a:defRPr/>
              </a:pPr>
              <a:t>‹#›</a:t>
            </a:fld>
            <a:endParaRPr lang="ru-RU"/>
          </a:p>
        </p:txBody>
      </p:sp>
    </p:spTree>
    <p:extLst>
      <p:ext uri="{BB962C8B-B14F-4D97-AF65-F5344CB8AC3E}">
        <p14:creationId xmlns:p14="http://schemas.microsoft.com/office/powerpoint/2010/main" xmlns="" val="1210358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01E3C0E-252C-469C-8498-16CDF2D5426B}" type="datetimeFigureOut">
              <a:rPr lang="ru-RU"/>
              <a:pPr>
                <a:defRPr/>
              </a:pPr>
              <a:t>15.01.2021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52B452B-9552-4C38-9309-449B37580F34}" type="slidenum">
              <a:rPr lang="ru-RU"/>
              <a:pPr>
                <a:defRPr/>
              </a:pPr>
              <a:t>‹#›</a:t>
            </a:fld>
            <a:endParaRPr lang="ru-RU"/>
          </a:p>
        </p:txBody>
      </p:sp>
    </p:spTree>
    <p:extLst>
      <p:ext uri="{BB962C8B-B14F-4D97-AF65-F5344CB8AC3E}">
        <p14:creationId xmlns:p14="http://schemas.microsoft.com/office/powerpoint/2010/main" xmlns="" val="115578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A7661F7-E9ED-496B-8D7A-9F1A47EB0BB5}" type="datetimeFigureOut">
              <a:rPr lang="ru-RU"/>
              <a:pPr>
                <a:defRPr/>
              </a:pPr>
              <a:t>15.01.2021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8E1DB9A-AF75-4AF8-9671-BAFA596F7E80}" type="slidenum">
              <a:rPr lang="ru-RU"/>
              <a:pPr>
                <a:defRPr/>
              </a:pPr>
              <a:t>‹#›</a:t>
            </a:fld>
            <a:endParaRPr lang="ru-RU"/>
          </a:p>
        </p:txBody>
      </p:sp>
    </p:spTree>
    <p:extLst>
      <p:ext uri="{BB962C8B-B14F-4D97-AF65-F5344CB8AC3E}">
        <p14:creationId xmlns:p14="http://schemas.microsoft.com/office/powerpoint/2010/main" xmlns="" val="15452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2EF2338-031F-4FAE-B3CF-6EFEFBADB629}" type="datetimeFigureOut">
              <a:rPr lang="ru-RU"/>
              <a:pPr>
                <a:defRPr/>
              </a:pPr>
              <a:t>15.01.2021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6ABB460-2515-4021-9EF9-F189824ADF87}" type="slidenum">
              <a:rPr lang="ru-RU"/>
              <a:pPr>
                <a:defRPr/>
              </a:pPr>
              <a:t>‹#›</a:t>
            </a:fld>
            <a:endParaRPr lang="ru-RU"/>
          </a:p>
        </p:txBody>
      </p:sp>
    </p:spTree>
    <p:extLst>
      <p:ext uri="{BB962C8B-B14F-4D97-AF65-F5344CB8AC3E}">
        <p14:creationId xmlns:p14="http://schemas.microsoft.com/office/powerpoint/2010/main" xmlns="" val="224612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3000" b="-3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D2BF151-FDE8-4116-B04A-378BEA90A881}" type="datetimeFigureOut">
              <a:rPr lang="ru-RU"/>
              <a:pPr>
                <a:defRPr/>
              </a:pPr>
              <a:t>15.01.2021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3660DD8-063A-43DD-AB8C-7E30F2550E1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2292720"/>
            <a:ext cx="8428442" cy="3662473"/>
          </a:xfrm>
          <a:prstGeom prst="rect">
            <a:avLst/>
          </a:prstGeom>
        </p:spPr>
      </p:pic>
      <p:sp>
        <p:nvSpPr>
          <p:cNvPr id="2050" name="Заголовок 1"/>
          <p:cNvSpPr>
            <a:spLocks noGrp="1"/>
          </p:cNvSpPr>
          <p:nvPr>
            <p:ph type="ctrTitle"/>
          </p:nvPr>
        </p:nvSpPr>
        <p:spPr>
          <a:xfrm>
            <a:off x="735904" y="1303707"/>
            <a:ext cx="7772400" cy="1470025"/>
          </a:xfrm>
        </p:spPr>
        <p:txBody>
          <a:bodyPr/>
          <a:lstStyle/>
          <a:p>
            <a:r>
              <a:rPr lang="ru-RU" b="1" dirty="0" smtClean="0"/>
              <a:t>Моя многонациональная Родина</a:t>
            </a:r>
          </a:p>
        </p:txBody>
      </p:sp>
      <p:sp>
        <p:nvSpPr>
          <p:cNvPr id="5" name="Прямоугольник 4"/>
          <p:cNvSpPr/>
          <p:nvPr/>
        </p:nvSpPr>
        <p:spPr>
          <a:xfrm>
            <a:off x="4000496" y="5500702"/>
            <a:ext cx="4572000" cy="894732"/>
          </a:xfrm>
          <a:prstGeom prst="rect">
            <a:avLst/>
          </a:prstGeom>
        </p:spPr>
        <p:txBody>
          <a:bodyPr>
            <a:spAutoFit/>
          </a:bodyPr>
          <a:lstStyle/>
          <a:p>
            <a:pPr algn="r">
              <a:lnSpc>
                <a:spcPct val="150000"/>
              </a:lnSpc>
            </a:pPr>
            <a:r>
              <a:rPr lang="ru-RU" sz="1200" dirty="0" smtClean="0">
                <a:latin typeface="Constantia" pitchFamily="18" charset="0"/>
              </a:rPr>
              <a:t>составитель: студент 1-Ф курса</a:t>
            </a:r>
          </a:p>
          <a:p>
            <a:pPr algn="r">
              <a:lnSpc>
                <a:spcPct val="150000"/>
              </a:lnSpc>
            </a:pPr>
            <a:r>
              <a:rPr lang="ru-RU" sz="1200" b="1" dirty="0" smtClean="0">
                <a:latin typeface="Constantia" pitchFamily="18" charset="0"/>
              </a:rPr>
              <a:t>Лесников Дмитрий</a:t>
            </a:r>
            <a:endParaRPr lang="ru-RU" sz="1200" b="1" dirty="0" smtClean="0">
              <a:latin typeface="Constantia" pitchFamily="18" charset="0"/>
            </a:endParaRPr>
          </a:p>
          <a:p>
            <a:pPr algn="r">
              <a:lnSpc>
                <a:spcPct val="150000"/>
              </a:lnSpc>
            </a:pPr>
            <a:r>
              <a:rPr lang="ru-RU" sz="1200" dirty="0" smtClean="0">
                <a:latin typeface="Constantia" pitchFamily="18" charset="0"/>
              </a:rPr>
              <a:t>руководитель: </a:t>
            </a:r>
            <a:r>
              <a:rPr lang="ru-RU" sz="1200" b="1" dirty="0" smtClean="0">
                <a:latin typeface="Constantia" pitchFamily="18" charset="0"/>
              </a:rPr>
              <a:t>Кудашкина Ольга Петровна</a:t>
            </a:r>
            <a:endParaRPr lang="ru-RU" sz="1200" b="1" dirty="0">
              <a:latin typeface="Constantia" pitchFamily="18" charset="0"/>
            </a:endParaRPr>
          </a:p>
        </p:txBody>
      </p:sp>
      <p:sp>
        <p:nvSpPr>
          <p:cNvPr id="6" name="TextBox 5"/>
          <p:cNvSpPr txBox="1"/>
          <p:nvPr/>
        </p:nvSpPr>
        <p:spPr>
          <a:xfrm>
            <a:off x="2357422" y="6457890"/>
            <a:ext cx="4286280" cy="400110"/>
          </a:xfrm>
          <a:prstGeom prst="rect">
            <a:avLst/>
          </a:prstGeom>
          <a:noFill/>
        </p:spPr>
        <p:txBody>
          <a:bodyPr wrap="square" rtlCol="0">
            <a:spAutoFit/>
          </a:bodyPr>
          <a:lstStyle/>
          <a:p>
            <a:pPr algn="ctr"/>
            <a:r>
              <a:rPr lang="ru-RU" sz="2000" dirty="0" smtClean="0">
                <a:latin typeface="Constantia" pitchFamily="18" charset="0"/>
              </a:rPr>
              <a:t>2019</a:t>
            </a:r>
            <a:endParaRPr lang="ru-RU" sz="2000" dirty="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1143000"/>
          </a:xfrm>
        </p:spPr>
        <p:txBody>
          <a:bodyPr/>
          <a:lstStyle/>
          <a:p>
            <a:r>
              <a:rPr lang="ru-RU" dirty="0"/>
              <a:t>Деятели науки</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115616" y="2132856"/>
            <a:ext cx="2918421" cy="3992563"/>
          </a:xfrm>
          <a:prstGeom prst="rect">
            <a:avLst/>
          </a:prstGeom>
          <a:ln>
            <a:noFill/>
          </a:ln>
          <a:effectLst>
            <a:softEdge rad="112500"/>
          </a:effectLst>
        </p:spPr>
      </p:pic>
      <p:sp>
        <p:nvSpPr>
          <p:cNvPr id="4" name="Объект 3"/>
          <p:cNvSpPr>
            <a:spLocks noGrp="1"/>
          </p:cNvSpPr>
          <p:nvPr>
            <p:ph sz="half" idx="2"/>
          </p:nvPr>
        </p:nvSpPr>
        <p:spPr>
          <a:xfrm>
            <a:off x="4139952" y="1916832"/>
            <a:ext cx="4608512" cy="4209331"/>
          </a:xfrm>
        </p:spPr>
        <p:txBody>
          <a:bodyPr/>
          <a:lstStyle/>
          <a:p>
            <a:r>
              <a:rPr lang="ru-RU" sz="2400" dirty="0" smtClean="0"/>
              <a:t>Сергей Королёв - </a:t>
            </a:r>
            <a:r>
              <a:rPr lang="ru-RU" sz="2400" dirty="0"/>
              <a:t>является одним из основных создателей советской ракетно-космической техники, обеспечившей стратегический паритет и сделавшей СССР передовой ракетно-космической державой, и ключевой фигурой в освоении человеком </a:t>
            </a:r>
            <a:r>
              <a:rPr lang="ru-RU" sz="2400" dirty="0" smtClean="0"/>
              <a:t>космоса.</a:t>
            </a:r>
            <a:endParaRPr lang="ru-RU" sz="2400" dirty="0"/>
          </a:p>
        </p:txBody>
      </p:sp>
    </p:spTree>
    <p:extLst>
      <p:ext uri="{BB962C8B-B14F-4D97-AF65-F5344CB8AC3E}">
        <p14:creationId xmlns:p14="http://schemas.microsoft.com/office/powerpoint/2010/main" xmlns="" val="937244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1143000"/>
          </a:xfrm>
        </p:spPr>
        <p:txBody>
          <a:bodyPr/>
          <a:lstStyle/>
          <a:p>
            <a:r>
              <a:rPr lang="ru-RU" dirty="0" smtClean="0"/>
              <a:t>Деятели науки</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899592" y="2204864"/>
            <a:ext cx="3309429" cy="3921125"/>
          </a:xfrm>
          <a:prstGeom prst="rect">
            <a:avLst/>
          </a:prstGeom>
          <a:ln>
            <a:noFill/>
          </a:ln>
          <a:effectLst>
            <a:softEdge rad="112500"/>
          </a:effectLst>
        </p:spPr>
      </p:pic>
      <p:sp>
        <p:nvSpPr>
          <p:cNvPr id="4" name="Объект 3"/>
          <p:cNvSpPr>
            <a:spLocks noGrp="1"/>
          </p:cNvSpPr>
          <p:nvPr>
            <p:ph sz="half" idx="2"/>
          </p:nvPr>
        </p:nvSpPr>
        <p:spPr>
          <a:xfrm>
            <a:off x="4499992" y="2204864"/>
            <a:ext cx="4038600" cy="3921299"/>
          </a:xfrm>
        </p:spPr>
        <p:txBody>
          <a:bodyPr/>
          <a:lstStyle/>
          <a:p>
            <a:r>
              <a:rPr lang="ru-RU" sz="2400" dirty="0"/>
              <a:t>Лютфи </a:t>
            </a:r>
            <a:r>
              <a:rPr lang="ru-RU" sz="2400" dirty="0" smtClean="0"/>
              <a:t>Аскерзаде его имя известно </a:t>
            </a:r>
            <a:r>
              <a:rPr lang="ru-RU" sz="2400" dirty="0"/>
              <a:t>всему миру, хотя бы потому что он оказал своими математическими теориями огромное влияние на экономику, политику, психологию и соционику. Гениальный математик, в мире более известен как </a:t>
            </a:r>
            <a:r>
              <a:rPr lang="ru-RU" sz="2400" dirty="0" err="1"/>
              <a:t>Lotfi</a:t>
            </a:r>
            <a:r>
              <a:rPr lang="ru-RU" sz="2400" dirty="0"/>
              <a:t> </a:t>
            </a:r>
            <a:r>
              <a:rPr lang="ru-RU" sz="2400" dirty="0" err="1"/>
              <a:t>Zadeh</a:t>
            </a:r>
            <a:r>
              <a:rPr lang="ru-RU" sz="2400" dirty="0"/>
              <a:t> (</a:t>
            </a:r>
            <a:r>
              <a:rPr lang="ru-RU" sz="2400" dirty="0" err="1"/>
              <a:t>Лотфи</a:t>
            </a:r>
            <a:r>
              <a:rPr lang="ru-RU" sz="2400" dirty="0"/>
              <a:t> Заде).</a:t>
            </a:r>
          </a:p>
        </p:txBody>
      </p:sp>
    </p:spTree>
    <p:extLst>
      <p:ext uri="{BB962C8B-B14F-4D97-AF65-F5344CB8AC3E}">
        <p14:creationId xmlns:p14="http://schemas.microsoft.com/office/powerpoint/2010/main" xmlns="" val="358453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1143000"/>
          </a:xfrm>
        </p:spPr>
        <p:txBody>
          <a:bodyPr/>
          <a:lstStyle/>
          <a:p>
            <a:r>
              <a:rPr lang="ru-RU" dirty="0"/>
              <a:t>Деятели культуры</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929289" y="2205038"/>
            <a:ext cx="3094421" cy="3921125"/>
          </a:xfrm>
          <a:prstGeom prst="rect">
            <a:avLst/>
          </a:prstGeom>
          <a:ln>
            <a:noFill/>
          </a:ln>
          <a:effectLst>
            <a:softEdge rad="112500"/>
          </a:effectLst>
        </p:spPr>
      </p:pic>
      <p:sp>
        <p:nvSpPr>
          <p:cNvPr id="4" name="Объект 3"/>
          <p:cNvSpPr>
            <a:spLocks noGrp="1"/>
          </p:cNvSpPr>
          <p:nvPr>
            <p:ph sz="half" idx="2"/>
          </p:nvPr>
        </p:nvSpPr>
        <p:spPr>
          <a:xfrm>
            <a:off x="4648200" y="2204864"/>
            <a:ext cx="4038600" cy="3921299"/>
          </a:xfrm>
        </p:spPr>
        <p:txBody>
          <a:bodyPr/>
          <a:lstStyle/>
          <a:p>
            <a:r>
              <a:rPr lang="ru-RU" sz="2400" dirty="0" smtClean="0"/>
              <a:t>Александр Блок - Русский </a:t>
            </a:r>
            <a:r>
              <a:rPr lang="ru-RU" sz="2400" dirty="0"/>
              <a:t>поэт, писатель, публицист, драматург, переводчик, литературный критик. Классик русской литературы XX столетия, один из крупнейших представителей русского символизма</a:t>
            </a:r>
            <a:r>
              <a:rPr lang="ru-RU" dirty="0"/>
              <a:t>.</a:t>
            </a:r>
          </a:p>
        </p:txBody>
      </p:sp>
    </p:spTree>
    <p:extLst>
      <p:ext uri="{BB962C8B-B14F-4D97-AF65-F5344CB8AC3E}">
        <p14:creationId xmlns:p14="http://schemas.microsoft.com/office/powerpoint/2010/main" xmlns="" val="86615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24744"/>
            <a:ext cx="8229600" cy="926976"/>
          </a:xfrm>
        </p:spPr>
        <p:txBody>
          <a:bodyPr/>
          <a:lstStyle/>
          <a:p>
            <a:r>
              <a:rPr lang="ru-RU" dirty="0"/>
              <a:t>Деятели культуры</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827584" y="2060848"/>
            <a:ext cx="3328100" cy="3960440"/>
          </a:xfrm>
          <a:prstGeom prst="rect">
            <a:avLst/>
          </a:prstGeom>
          <a:ln>
            <a:noFill/>
          </a:ln>
          <a:effectLst>
            <a:softEdge rad="112500"/>
          </a:effectLst>
        </p:spPr>
      </p:pic>
      <p:sp>
        <p:nvSpPr>
          <p:cNvPr id="8" name="TextBox 7"/>
          <p:cNvSpPr txBox="1"/>
          <p:nvPr/>
        </p:nvSpPr>
        <p:spPr>
          <a:xfrm>
            <a:off x="5436096" y="2996952"/>
            <a:ext cx="184731" cy="369332"/>
          </a:xfrm>
          <a:prstGeom prst="rect">
            <a:avLst/>
          </a:prstGeom>
          <a:noFill/>
        </p:spPr>
        <p:txBody>
          <a:bodyPr wrap="none" rtlCol="0">
            <a:spAutoFit/>
          </a:bodyPr>
          <a:lstStyle/>
          <a:p>
            <a:endParaRPr lang="ru-RU" dirty="0"/>
          </a:p>
        </p:txBody>
      </p:sp>
      <p:sp>
        <p:nvSpPr>
          <p:cNvPr id="9" name="Объект 8"/>
          <p:cNvSpPr>
            <a:spLocks noGrp="1"/>
          </p:cNvSpPr>
          <p:nvPr>
            <p:ph sz="half" idx="2"/>
          </p:nvPr>
        </p:nvSpPr>
        <p:spPr>
          <a:xfrm>
            <a:off x="4067944" y="2060848"/>
            <a:ext cx="4752528" cy="4309939"/>
          </a:xfrm>
        </p:spPr>
        <p:txBody>
          <a:bodyPr/>
          <a:lstStyle/>
          <a:p>
            <a:pPr marL="0" indent="0">
              <a:buNone/>
            </a:pPr>
            <a:r>
              <a:rPr lang="vi-VN" sz="2400" dirty="0" smtClean="0"/>
              <a:t>Муслим Магометович  Магомаев</a:t>
            </a:r>
            <a:r>
              <a:rPr lang="vi-VN" sz="2400" dirty="0"/>
              <a:t> </a:t>
            </a:r>
            <a:r>
              <a:rPr lang="ru-RU" sz="2400" dirty="0"/>
              <a:t> </a:t>
            </a:r>
            <a:r>
              <a:rPr lang="ru-RU" sz="2400" dirty="0" smtClean="0"/>
              <a:t>советский</a:t>
            </a:r>
            <a:r>
              <a:rPr lang="ru-RU" sz="2400" dirty="0"/>
              <a:t>, </a:t>
            </a:r>
            <a:r>
              <a:rPr lang="ru-RU" sz="2400" dirty="0" smtClean="0"/>
              <a:t>российский</a:t>
            </a:r>
            <a:r>
              <a:rPr lang="ru-RU" sz="2400" dirty="0"/>
              <a:t> эстрадный и </a:t>
            </a:r>
            <a:r>
              <a:rPr lang="ru-RU" sz="2400" dirty="0" smtClean="0"/>
              <a:t>оперный певец</a:t>
            </a:r>
            <a:r>
              <a:rPr lang="ru-RU" sz="2400" dirty="0"/>
              <a:t> </a:t>
            </a:r>
            <a:r>
              <a:rPr lang="ru-RU" sz="2400" dirty="0" smtClean="0"/>
              <a:t>(баритон)актёр, композитор.</a:t>
            </a:r>
            <a:r>
              <a:rPr lang="ru-RU" sz="2400" dirty="0"/>
              <a:t> </a:t>
            </a:r>
            <a:r>
              <a:rPr lang="ru-RU" sz="2400" dirty="0" smtClean="0"/>
              <a:t>Народный артист СССР(1973).</a:t>
            </a:r>
          </a:p>
          <a:p>
            <a:pPr marL="0" indent="0">
              <a:buNone/>
            </a:pPr>
            <a:r>
              <a:rPr lang="ru-RU" sz="2400" dirty="0" smtClean="0"/>
              <a:t>Одна из его самых известных работ «Синяя вечность»</a:t>
            </a:r>
            <a:endParaRPr lang="ru-RU" sz="2400" dirty="0"/>
          </a:p>
        </p:txBody>
      </p:sp>
    </p:spTree>
    <p:extLst>
      <p:ext uri="{BB962C8B-B14F-4D97-AF65-F5344CB8AC3E}">
        <p14:creationId xmlns:p14="http://schemas.microsoft.com/office/powerpoint/2010/main" xmlns="" val="3876100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52736"/>
            <a:ext cx="8229600" cy="1143000"/>
          </a:xfrm>
        </p:spPr>
        <p:txBody>
          <a:bodyPr/>
          <a:lstStyle/>
          <a:p>
            <a:r>
              <a:rPr lang="ru-RU" dirty="0"/>
              <a:t>Деятели культуры</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948083" y="2060575"/>
            <a:ext cx="3056833" cy="4065588"/>
          </a:xfrm>
        </p:spPr>
      </p:pic>
      <p:sp>
        <p:nvSpPr>
          <p:cNvPr id="4" name="Объект 3"/>
          <p:cNvSpPr>
            <a:spLocks noGrp="1"/>
          </p:cNvSpPr>
          <p:nvPr>
            <p:ph sz="half" idx="2"/>
          </p:nvPr>
        </p:nvSpPr>
        <p:spPr>
          <a:xfrm>
            <a:off x="4648200" y="1916832"/>
            <a:ext cx="4038600" cy="4209331"/>
          </a:xfrm>
        </p:spPr>
        <p:txBody>
          <a:bodyPr/>
          <a:lstStyle/>
          <a:p>
            <a:r>
              <a:rPr lang="ru-RU" sz="2400" dirty="0" smtClean="0">
                <a:latin typeface="Arial" pitchFamily="34" charset="0"/>
                <a:cs typeface="Arial" pitchFamily="34" charset="0"/>
              </a:rPr>
              <a:t>Иосиф Бродский -</a:t>
            </a:r>
            <a:r>
              <a:rPr lang="ru-RU" dirty="0" smtClean="0"/>
              <a:t>русский </a:t>
            </a:r>
            <a:r>
              <a:rPr lang="ru-RU" dirty="0"/>
              <a:t>поэт. Лауреат Нобелевской премии по литературе (1987). </a:t>
            </a:r>
            <a:r>
              <a:rPr lang="ru-RU" dirty="0" smtClean="0"/>
              <a:t>Для </a:t>
            </a:r>
            <a:r>
              <a:rPr lang="ru-RU" dirty="0"/>
              <a:t>творчества характерно осмысление мира как единого метафизического и культурного целого. </a:t>
            </a:r>
            <a:br>
              <a:rPr lang="ru-RU" dirty="0"/>
            </a:br>
            <a:r>
              <a:rPr lang="ru-RU" dirty="0"/>
              <a:t/>
            </a:r>
            <a:br>
              <a:rPr lang="ru-RU" dirty="0"/>
            </a:br>
            <a:endParaRPr lang="ru-RU" dirty="0"/>
          </a:p>
        </p:txBody>
      </p:sp>
    </p:spTree>
    <p:extLst>
      <p:ext uri="{BB962C8B-B14F-4D97-AF65-F5344CB8AC3E}">
        <p14:creationId xmlns:p14="http://schemas.microsoft.com/office/powerpoint/2010/main" xmlns="" val="3068993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052736"/>
            <a:ext cx="8229600" cy="1143000"/>
          </a:xfrm>
        </p:spPr>
        <p:txBody>
          <a:bodyPr/>
          <a:lstStyle/>
          <a:p>
            <a:r>
              <a:rPr lang="ru-RU" dirty="0" smtClean="0"/>
              <a:t>Деятели культуры</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043608" y="2420888"/>
            <a:ext cx="3168352" cy="3190321"/>
          </a:xfrm>
          <a:prstGeom prst="rect">
            <a:avLst/>
          </a:prstGeom>
          <a:ln>
            <a:noFill/>
          </a:ln>
          <a:effectLst>
            <a:softEdge rad="112500"/>
          </a:effectLst>
        </p:spPr>
      </p:pic>
      <p:sp>
        <p:nvSpPr>
          <p:cNvPr id="4" name="Объект 3"/>
          <p:cNvSpPr>
            <a:spLocks noGrp="1"/>
          </p:cNvSpPr>
          <p:nvPr>
            <p:ph sz="half" idx="2"/>
          </p:nvPr>
        </p:nvSpPr>
        <p:spPr>
          <a:xfrm>
            <a:off x="4211960" y="2240198"/>
            <a:ext cx="4464496" cy="3849291"/>
          </a:xfrm>
        </p:spPr>
        <p:txBody>
          <a:bodyPr/>
          <a:lstStyle/>
          <a:p>
            <a:r>
              <a:rPr lang="vi-VN" sz="2400" dirty="0" smtClean="0"/>
              <a:t>Расул Гамзатович Гамзатов</a:t>
            </a:r>
            <a:r>
              <a:rPr lang="vi-VN" sz="2400" dirty="0"/>
              <a:t> </a:t>
            </a:r>
            <a:r>
              <a:rPr lang="ru-RU" sz="2400" dirty="0"/>
              <a:t> </a:t>
            </a:r>
            <a:r>
              <a:rPr lang="ru-RU" sz="2400" dirty="0" smtClean="0"/>
              <a:t>выдающийся</a:t>
            </a:r>
            <a:r>
              <a:rPr lang="ru-RU" sz="2400" dirty="0"/>
              <a:t>  </a:t>
            </a:r>
            <a:r>
              <a:rPr lang="ru-RU" sz="2400" dirty="0" smtClean="0"/>
              <a:t>поэт, прозаик, публицист, советский </a:t>
            </a:r>
            <a:r>
              <a:rPr lang="ru-RU" sz="2400" dirty="0"/>
              <a:t>и </a:t>
            </a:r>
            <a:r>
              <a:rPr lang="ru-RU" sz="2400" dirty="0" smtClean="0"/>
              <a:t>российский общественный </a:t>
            </a:r>
            <a:r>
              <a:rPr lang="ru-RU" sz="2400" dirty="0"/>
              <a:t>и </a:t>
            </a:r>
            <a:r>
              <a:rPr lang="ru-RU" sz="2400" dirty="0" smtClean="0"/>
              <a:t>политический деятель</a:t>
            </a:r>
            <a:r>
              <a:rPr lang="ru-RU" sz="2400" dirty="0"/>
              <a:t>, </a:t>
            </a:r>
            <a:r>
              <a:rPr lang="ru-RU" sz="2400" dirty="0" smtClean="0"/>
              <a:t>переводчик. Лауреат</a:t>
            </a:r>
            <a:r>
              <a:rPr lang="ru-RU" sz="2400" dirty="0"/>
              <a:t> </a:t>
            </a:r>
            <a:r>
              <a:rPr lang="ru-RU" sz="2400" dirty="0" smtClean="0"/>
              <a:t>Сталинской премии, Народный поэт Дагестанской АССР</a:t>
            </a:r>
            <a:r>
              <a:rPr lang="ru-RU" sz="2400" dirty="0"/>
              <a:t> </a:t>
            </a:r>
            <a:r>
              <a:rPr lang="ru-RU" sz="2400" dirty="0" smtClean="0"/>
              <a:t>Герой Социалистического Труда</a:t>
            </a:r>
            <a:endParaRPr lang="ru-RU" dirty="0"/>
          </a:p>
        </p:txBody>
      </p:sp>
      <p:sp>
        <p:nvSpPr>
          <p:cNvPr id="6" name="TextBox 5"/>
          <p:cNvSpPr txBox="1"/>
          <p:nvPr/>
        </p:nvSpPr>
        <p:spPr>
          <a:xfrm>
            <a:off x="1403648" y="5836622"/>
            <a:ext cx="2491451" cy="369332"/>
          </a:xfrm>
          <a:prstGeom prst="rect">
            <a:avLst/>
          </a:prstGeom>
          <a:noFill/>
        </p:spPr>
        <p:txBody>
          <a:bodyPr wrap="none" rtlCol="0">
            <a:spAutoFit/>
          </a:bodyPr>
          <a:lstStyle/>
          <a:p>
            <a:r>
              <a:rPr lang="ru-RU" dirty="0" smtClean="0"/>
              <a:t>Стихи Расула Гамзатова</a:t>
            </a:r>
            <a:endParaRPr lang="ru-RU" dirty="0"/>
          </a:p>
        </p:txBody>
      </p:sp>
    </p:spTree>
    <p:extLst>
      <p:ext uri="{BB962C8B-B14F-4D97-AF65-F5344CB8AC3E}">
        <p14:creationId xmlns:p14="http://schemas.microsoft.com/office/powerpoint/2010/main" xmlns="" val="124043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1484784"/>
            <a:ext cx="8229600" cy="1143000"/>
          </a:xfrm>
        </p:spPr>
        <p:txBody>
          <a:bodyPr/>
          <a:lstStyle/>
          <a:p>
            <a:r>
              <a:rPr lang="ru-RU" sz="2400" dirty="0"/>
              <a:t>Россия — многонациональное государство. В ней проживают представители более чем </a:t>
            </a:r>
            <a:r>
              <a:rPr lang="ru-RU" sz="2400" b="1" dirty="0"/>
              <a:t>100 </a:t>
            </a:r>
            <a:r>
              <a:rPr lang="ru-RU" sz="2400" dirty="0"/>
              <a:t>разных народов.</a:t>
            </a:r>
            <a:r>
              <a:rPr lang="ru-RU" dirty="0"/>
              <a:t> </a:t>
            </a: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59632" y="2708920"/>
            <a:ext cx="6408712" cy="3725064"/>
          </a:xfrm>
        </p:spPr>
      </p:pic>
    </p:spTree>
    <p:extLst>
      <p:ext uri="{BB962C8B-B14F-4D97-AF65-F5344CB8AC3E}">
        <p14:creationId xmlns:p14="http://schemas.microsoft.com/office/powerpoint/2010/main" xmlns="" val="3987072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80728"/>
            <a:ext cx="8229600" cy="1143000"/>
          </a:xfrm>
        </p:spPr>
        <p:txBody>
          <a:bodyPr/>
          <a:lstStyle/>
          <a:p>
            <a:pPr algn="l"/>
            <a:r>
              <a:rPr lang="ru-RU" dirty="0" smtClean="0"/>
              <a:t>Содержание</a:t>
            </a:r>
            <a:endParaRPr lang="ru-RU" dirty="0"/>
          </a:p>
        </p:txBody>
      </p:sp>
      <p:sp>
        <p:nvSpPr>
          <p:cNvPr id="3" name="Объект 2"/>
          <p:cNvSpPr>
            <a:spLocks noGrp="1"/>
          </p:cNvSpPr>
          <p:nvPr>
            <p:ph idx="1"/>
          </p:nvPr>
        </p:nvSpPr>
        <p:spPr>
          <a:xfrm>
            <a:off x="539552" y="1772816"/>
            <a:ext cx="8229600" cy="4525963"/>
          </a:xfrm>
        </p:spPr>
        <p:txBody>
          <a:bodyPr/>
          <a:lstStyle/>
          <a:p>
            <a:r>
              <a:rPr lang="ru-RU" sz="2800" dirty="0" smtClean="0">
                <a:latin typeface="Arial" pitchFamily="34" charset="0"/>
                <a:cs typeface="Arial" pitchFamily="34" charset="0"/>
              </a:rPr>
              <a:t>На защите нашей родины</a:t>
            </a:r>
          </a:p>
          <a:p>
            <a:pPr marL="457200" indent="-457200">
              <a:buFont typeface="+mj-lt"/>
              <a:buAutoNum type="arabicPeriod"/>
            </a:pPr>
            <a:r>
              <a:rPr lang="ru-RU" sz="2000" dirty="0">
                <a:latin typeface="Arial" pitchFamily="34" charset="0"/>
                <a:cs typeface="Arial" pitchFamily="34" charset="0"/>
              </a:rPr>
              <a:t>Александр Матросов</a:t>
            </a:r>
            <a:endParaRPr lang="ru-RU" sz="2000" dirty="0" smtClean="0">
              <a:latin typeface="Arial" pitchFamily="34" charset="0"/>
              <a:cs typeface="Arial" pitchFamily="34" charset="0"/>
            </a:endParaRPr>
          </a:p>
          <a:p>
            <a:pPr marL="457200" indent="-457200">
              <a:buFont typeface="+mj-lt"/>
              <a:buAutoNum type="arabicPeriod"/>
            </a:pPr>
            <a:r>
              <a:rPr lang="ru-RU" sz="2000" dirty="0" smtClean="0">
                <a:latin typeface="Arial" pitchFamily="34" charset="0"/>
                <a:cs typeface="Arial" pitchFamily="34" charset="0"/>
              </a:rPr>
              <a:t>Ханпаша Нурадилов</a:t>
            </a:r>
          </a:p>
          <a:p>
            <a:pPr marL="457200" indent="-457200">
              <a:buFont typeface="+mj-lt"/>
              <a:buAutoNum type="arabicPeriod"/>
            </a:pPr>
            <a:r>
              <a:rPr lang="ru-RU" sz="2000" dirty="0">
                <a:latin typeface="Arial" pitchFamily="34" charset="0"/>
                <a:cs typeface="Arial" pitchFamily="34" charset="0"/>
              </a:rPr>
              <a:t>Николай </a:t>
            </a:r>
            <a:r>
              <a:rPr lang="ru-RU" sz="2000" dirty="0" smtClean="0">
                <a:latin typeface="Arial" pitchFamily="34" charset="0"/>
                <a:cs typeface="Arial" pitchFamily="34" charset="0"/>
              </a:rPr>
              <a:t>Гастелло</a:t>
            </a:r>
          </a:p>
          <a:p>
            <a:r>
              <a:rPr lang="ru-RU" sz="2800" dirty="0" smtClean="0">
                <a:latin typeface="Arial" pitchFamily="34" charset="0"/>
                <a:cs typeface="Arial" pitchFamily="34" charset="0"/>
              </a:rPr>
              <a:t>Наука и искусство России</a:t>
            </a:r>
          </a:p>
          <a:p>
            <a:pPr marL="457200" indent="-457200">
              <a:buFont typeface="+mj-lt"/>
              <a:buAutoNum type="arabicPeriod"/>
            </a:pPr>
            <a:r>
              <a:rPr lang="ru-RU" sz="2000" dirty="0" smtClean="0">
                <a:latin typeface="Arial" pitchFamily="34" charset="0"/>
                <a:cs typeface="Arial" pitchFamily="34" charset="0"/>
              </a:rPr>
              <a:t>Виктор Амбарцумян</a:t>
            </a:r>
          </a:p>
          <a:p>
            <a:pPr marL="457200" indent="-457200">
              <a:buFont typeface="+mj-lt"/>
              <a:buAutoNum type="arabicPeriod"/>
            </a:pPr>
            <a:r>
              <a:rPr lang="ru-RU" sz="2000" dirty="0">
                <a:latin typeface="Arial" pitchFamily="34" charset="0"/>
                <a:cs typeface="Arial" pitchFamily="34" charset="0"/>
              </a:rPr>
              <a:t>Сергей Королёв</a:t>
            </a:r>
            <a:endParaRPr lang="ru-RU" sz="2000" dirty="0" smtClean="0">
              <a:latin typeface="Arial" pitchFamily="34" charset="0"/>
              <a:cs typeface="Arial" pitchFamily="34" charset="0"/>
            </a:endParaRPr>
          </a:p>
          <a:p>
            <a:pPr marL="457200" indent="-457200">
              <a:buFont typeface="+mj-lt"/>
              <a:buAutoNum type="arabicPeriod"/>
            </a:pPr>
            <a:r>
              <a:rPr lang="ru-RU" sz="2000" dirty="0">
                <a:latin typeface="Arial" pitchFamily="34" charset="0"/>
                <a:cs typeface="Arial" pitchFamily="34" charset="0"/>
              </a:rPr>
              <a:t>Лютфи </a:t>
            </a:r>
            <a:r>
              <a:rPr lang="ru-RU" sz="2000" dirty="0" smtClean="0">
                <a:latin typeface="Arial" pitchFamily="34" charset="0"/>
                <a:cs typeface="Arial" pitchFamily="34" charset="0"/>
              </a:rPr>
              <a:t>Аскерзаде</a:t>
            </a:r>
          </a:p>
          <a:p>
            <a:pPr marL="457200" indent="-457200">
              <a:buFont typeface="+mj-lt"/>
              <a:buAutoNum type="arabicPeriod"/>
            </a:pPr>
            <a:r>
              <a:rPr lang="ru-RU" sz="2000" dirty="0">
                <a:latin typeface="Arial" pitchFamily="34" charset="0"/>
                <a:cs typeface="Arial" pitchFamily="34" charset="0"/>
              </a:rPr>
              <a:t>Александр Блок</a:t>
            </a:r>
            <a:endParaRPr lang="ru-RU" sz="2000" dirty="0" smtClean="0">
              <a:latin typeface="Arial" pitchFamily="34" charset="0"/>
              <a:cs typeface="Arial" pitchFamily="34" charset="0"/>
            </a:endParaRPr>
          </a:p>
          <a:p>
            <a:pPr marL="457200" indent="-457200">
              <a:buFont typeface="+mj-lt"/>
              <a:buAutoNum type="arabicPeriod"/>
            </a:pPr>
            <a:r>
              <a:rPr lang="vi-VN" sz="2000" dirty="0"/>
              <a:t>Муслим </a:t>
            </a:r>
            <a:r>
              <a:rPr lang="vi-VN" sz="2000" dirty="0" smtClean="0"/>
              <a:t>Магомаев</a:t>
            </a:r>
            <a:endParaRPr lang="ru-RU" sz="2000" dirty="0" smtClean="0"/>
          </a:p>
          <a:p>
            <a:pPr marL="457200" indent="-457200">
              <a:buFont typeface="+mj-lt"/>
              <a:buAutoNum type="arabicPeriod"/>
            </a:pPr>
            <a:r>
              <a:rPr lang="ru-RU" sz="2000" dirty="0">
                <a:latin typeface="Arial" pitchFamily="34" charset="0"/>
                <a:cs typeface="Arial" pitchFamily="34" charset="0"/>
              </a:rPr>
              <a:t>Иосиф Бродский</a:t>
            </a:r>
            <a:endParaRPr lang="ru-RU" sz="2000" dirty="0" smtClean="0"/>
          </a:p>
          <a:p>
            <a:pPr marL="457200" indent="-457200">
              <a:buFont typeface="+mj-lt"/>
              <a:buAutoNum type="arabicPeriod"/>
            </a:pPr>
            <a:r>
              <a:rPr lang="vi-VN" sz="2000" dirty="0"/>
              <a:t>Расул </a:t>
            </a:r>
            <a:r>
              <a:rPr lang="vi-VN" sz="2000" dirty="0" smtClean="0"/>
              <a:t>Гамзатов</a:t>
            </a:r>
            <a:endParaRPr lang="ru-RU" sz="2000" dirty="0" smtClean="0"/>
          </a:p>
          <a:p>
            <a:endParaRPr lang="ru-RU" dirty="0" smtClean="0"/>
          </a:p>
          <a:p>
            <a:endParaRPr lang="ru-RU" dirty="0" smtClean="0"/>
          </a:p>
          <a:p>
            <a:endParaRPr lang="ru-RU" dirty="0"/>
          </a:p>
          <a:p>
            <a:endParaRPr lang="ru-RU" dirty="0" smtClean="0"/>
          </a:p>
          <a:p>
            <a:pPr marL="0" indent="0">
              <a:buNone/>
            </a:pPr>
            <a:endParaRPr lang="ru-RU" dirty="0" smtClean="0"/>
          </a:p>
          <a:p>
            <a:endParaRPr lang="ru-RU" dirty="0" smtClean="0"/>
          </a:p>
          <a:p>
            <a:endParaRPr lang="ru-RU" dirty="0"/>
          </a:p>
        </p:txBody>
      </p:sp>
      <p:sp>
        <p:nvSpPr>
          <p:cNvPr id="4" name="Прямоугольник 3">
            <a:hlinkClick r:id="rId2" action="ppaction://hlinksldjump"/>
          </p:cNvPr>
          <p:cNvSpPr/>
          <p:nvPr/>
        </p:nvSpPr>
        <p:spPr>
          <a:xfrm>
            <a:off x="971600" y="1988840"/>
            <a:ext cx="42484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942390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1143000"/>
          </a:xfrm>
        </p:spPr>
        <p:txBody>
          <a:bodyPr/>
          <a:lstStyle/>
          <a:p>
            <a:r>
              <a:rPr lang="ru-RU" dirty="0" smtClean="0"/>
              <a:t>На защите нашей родины</a:t>
            </a:r>
            <a:endParaRPr lang="ru-RU" dirty="0"/>
          </a:p>
        </p:txBody>
      </p:sp>
      <p:sp>
        <p:nvSpPr>
          <p:cNvPr id="3" name="Объект 2"/>
          <p:cNvSpPr>
            <a:spLocks noGrp="1"/>
          </p:cNvSpPr>
          <p:nvPr>
            <p:ph sz="half" idx="1"/>
          </p:nvPr>
        </p:nvSpPr>
        <p:spPr>
          <a:xfrm>
            <a:off x="4932040" y="2204864"/>
            <a:ext cx="3672408" cy="4065315"/>
          </a:xfrm>
        </p:spPr>
        <p:txBody>
          <a:bodyPr/>
          <a:lstStyle/>
          <a:p>
            <a:pPr algn="just"/>
            <a:r>
              <a:rPr lang="ru-RU" dirty="0"/>
              <a:t>Великая Отечественная война явила миру изумительные образцы мужества и стойкости, героизма многонационального народа Советского Союза</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755576" y="2348880"/>
            <a:ext cx="3391601" cy="2241283"/>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0961" y="3501008"/>
            <a:ext cx="3384376" cy="2224018"/>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2829" y="4653371"/>
            <a:ext cx="2376264" cy="1702989"/>
          </a:xfrm>
          <a:prstGeom prst="rect">
            <a:avLst/>
          </a:prstGeom>
          <a:ln>
            <a:noFill/>
          </a:ln>
          <a:effectLst>
            <a:softEdge rad="112500"/>
          </a:effectLst>
        </p:spPr>
      </p:pic>
    </p:spTree>
    <p:extLst>
      <p:ext uri="{BB962C8B-B14F-4D97-AF65-F5344CB8AC3E}">
        <p14:creationId xmlns:p14="http://schemas.microsoft.com/office/powerpoint/2010/main" xmlns="" val="143992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1143000"/>
          </a:xfrm>
        </p:spPr>
        <p:txBody>
          <a:bodyPr/>
          <a:lstStyle/>
          <a:p>
            <a:r>
              <a:rPr lang="ru-RU" dirty="0"/>
              <a:t>На защите нашей родины</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938761" y="1916113"/>
            <a:ext cx="3075477" cy="4210050"/>
          </a:xfrm>
          <a:prstGeom prst="rect">
            <a:avLst/>
          </a:prstGeom>
          <a:ln>
            <a:noFill/>
          </a:ln>
          <a:effectLst>
            <a:softEdge rad="112500"/>
          </a:effectLst>
        </p:spPr>
      </p:pic>
      <p:sp>
        <p:nvSpPr>
          <p:cNvPr id="4" name="Объект 3"/>
          <p:cNvSpPr>
            <a:spLocks noGrp="1"/>
          </p:cNvSpPr>
          <p:nvPr>
            <p:ph sz="half" idx="2"/>
          </p:nvPr>
        </p:nvSpPr>
        <p:spPr>
          <a:xfrm>
            <a:off x="4283968" y="1916832"/>
            <a:ext cx="4402832" cy="4209331"/>
          </a:xfrm>
        </p:spPr>
        <p:txBody>
          <a:bodyPr/>
          <a:lstStyle/>
          <a:p>
            <a:r>
              <a:rPr lang="ru-RU" sz="2400" dirty="0">
                <a:latin typeface="Arial" pitchFamily="34" charset="0"/>
                <a:cs typeface="Arial" pitchFamily="34" charset="0"/>
              </a:rPr>
              <a:t>Александр </a:t>
            </a:r>
            <a:r>
              <a:rPr lang="ru-RU" sz="2400" dirty="0" smtClean="0">
                <a:latin typeface="Arial" pitchFamily="34" charset="0"/>
                <a:cs typeface="Arial" pitchFamily="34" charset="0"/>
              </a:rPr>
              <a:t>Матросов стрелок-автоматчик </a:t>
            </a:r>
            <a:r>
              <a:rPr lang="ru-RU" sz="2400" dirty="0">
                <a:latin typeface="Arial" pitchFamily="34" charset="0"/>
                <a:cs typeface="Arial" pitchFamily="34" charset="0"/>
              </a:rPr>
              <a:t>2-го отдельного батальона </a:t>
            </a:r>
            <a:r>
              <a:rPr lang="ru-RU" sz="2400" dirty="0" smtClean="0">
                <a:latin typeface="Arial" pitchFamily="34" charset="0"/>
                <a:cs typeface="Arial" pitchFamily="34" charset="0"/>
              </a:rPr>
              <a:t>91-й </a:t>
            </a:r>
            <a:r>
              <a:rPr lang="ru-RU" sz="2400" dirty="0">
                <a:latin typeface="Arial" pitchFamily="34" charset="0"/>
                <a:cs typeface="Arial" pitchFamily="34" charset="0"/>
              </a:rPr>
              <a:t>отдельной Сибирской добровольческой бригады имени Сталина</a:t>
            </a:r>
            <a:r>
              <a:rPr lang="ru-RU" sz="2400" dirty="0" smtClean="0">
                <a:latin typeface="Arial" pitchFamily="34" charset="0"/>
                <a:cs typeface="Arial" pitchFamily="34" charset="0"/>
              </a:rPr>
              <a:t>.</a:t>
            </a:r>
            <a:r>
              <a:rPr lang="ru-RU" sz="2400" dirty="0">
                <a:latin typeface="Arial" pitchFamily="34" charset="0"/>
                <a:cs typeface="Arial" pitchFamily="34" charset="0"/>
              </a:rPr>
              <a:t> </a:t>
            </a:r>
            <a:r>
              <a:rPr lang="ru-RU" sz="2400" dirty="0" smtClean="0">
                <a:latin typeface="Arial" pitchFamily="34" charset="0"/>
                <a:cs typeface="Arial" pitchFamily="34" charset="0"/>
              </a:rPr>
              <a:t>При наступлении его батальона Александр спасая товарищей закрыл своим </a:t>
            </a:r>
            <a:r>
              <a:rPr lang="ru-RU" sz="2400" dirty="0">
                <a:latin typeface="Arial" pitchFamily="34" charset="0"/>
                <a:cs typeface="Arial" pitchFamily="34" charset="0"/>
              </a:rPr>
              <a:t>телом </a:t>
            </a:r>
            <a:r>
              <a:rPr lang="ru-RU" sz="2400" dirty="0" smtClean="0">
                <a:latin typeface="Arial" pitchFamily="34" charset="0"/>
                <a:cs typeface="Arial" pitchFamily="34" charset="0"/>
              </a:rPr>
              <a:t>амбразуру немецкого </a:t>
            </a:r>
            <a:r>
              <a:rPr lang="ru-RU" sz="2400" dirty="0">
                <a:latin typeface="Arial" pitchFamily="34" charset="0"/>
                <a:cs typeface="Arial" pitchFamily="34" charset="0"/>
              </a:rPr>
              <a:t>дзота. </a:t>
            </a:r>
          </a:p>
        </p:txBody>
      </p:sp>
    </p:spTree>
    <p:extLst>
      <p:ext uri="{BB962C8B-B14F-4D97-AF65-F5344CB8AC3E}">
        <p14:creationId xmlns:p14="http://schemas.microsoft.com/office/powerpoint/2010/main" xmlns="" val="3643199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1143000"/>
          </a:xfrm>
        </p:spPr>
        <p:txBody>
          <a:bodyPr/>
          <a:lstStyle/>
          <a:p>
            <a:r>
              <a:rPr lang="ru-RU" dirty="0" smtClean="0"/>
              <a:t>На защите нашей родины</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056999" y="2276475"/>
            <a:ext cx="2839002" cy="3849688"/>
          </a:xfrm>
          <a:prstGeom prst="rect">
            <a:avLst/>
          </a:prstGeom>
          <a:ln>
            <a:noFill/>
          </a:ln>
          <a:effectLst>
            <a:softEdge rad="112500"/>
          </a:effectLst>
        </p:spPr>
      </p:pic>
      <p:sp>
        <p:nvSpPr>
          <p:cNvPr id="4" name="Объект 3"/>
          <p:cNvSpPr>
            <a:spLocks noGrp="1"/>
          </p:cNvSpPr>
          <p:nvPr>
            <p:ph sz="half" idx="2"/>
          </p:nvPr>
        </p:nvSpPr>
        <p:spPr>
          <a:xfrm>
            <a:off x="3995936" y="2204864"/>
            <a:ext cx="4752528" cy="3921299"/>
          </a:xfrm>
        </p:spPr>
        <p:txBody>
          <a:bodyPr/>
          <a:lstStyle/>
          <a:p>
            <a:r>
              <a:rPr lang="ru-RU" sz="2400" dirty="0"/>
              <a:t>Ханпаша </a:t>
            </a:r>
            <a:r>
              <a:rPr lang="ru-RU" sz="2400" dirty="0" err="1" smtClean="0"/>
              <a:t>Нурадилович</a:t>
            </a:r>
            <a:r>
              <a:rPr lang="ru-RU" sz="2400" dirty="0" smtClean="0"/>
              <a:t> </a:t>
            </a:r>
            <a:r>
              <a:rPr lang="ru-RU" sz="2400" dirty="0"/>
              <a:t>Нурадилов  Герой Советского Союза, участник Великой Отечественной войны. Уничтожил более 920 немецких </a:t>
            </a:r>
            <a:r>
              <a:rPr lang="ru-RU" sz="2400" dirty="0" smtClean="0"/>
              <a:t>солдат. Четырежды </a:t>
            </a:r>
            <a:r>
              <a:rPr lang="ru-RU" sz="2400" dirty="0"/>
              <a:t>представлялся к званию Героя Советского </a:t>
            </a:r>
            <a:r>
              <a:rPr lang="ru-RU" sz="2400" dirty="0" smtClean="0"/>
              <a:t>Союза. </a:t>
            </a:r>
            <a:r>
              <a:rPr lang="ru-RU" sz="2400" dirty="0"/>
              <a:t>Считается самым результативным советским пулемётчиком Великой Отечественной войны</a:t>
            </a:r>
          </a:p>
        </p:txBody>
      </p:sp>
    </p:spTree>
    <p:extLst>
      <p:ext uri="{BB962C8B-B14F-4D97-AF65-F5344CB8AC3E}">
        <p14:creationId xmlns:p14="http://schemas.microsoft.com/office/powerpoint/2010/main" xmlns="" val="29327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1143000"/>
          </a:xfrm>
        </p:spPr>
        <p:txBody>
          <a:bodyPr/>
          <a:lstStyle/>
          <a:p>
            <a:r>
              <a:rPr lang="ru-RU" dirty="0" smtClean="0"/>
              <a:t>На защите нашей родины</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83568" y="2060848"/>
            <a:ext cx="2843068" cy="4065588"/>
          </a:xfrm>
          <a:prstGeom prst="rect">
            <a:avLst/>
          </a:prstGeom>
          <a:ln>
            <a:noFill/>
          </a:ln>
          <a:effectLst>
            <a:softEdge rad="112500"/>
          </a:effectLst>
        </p:spPr>
      </p:pic>
      <p:sp>
        <p:nvSpPr>
          <p:cNvPr id="4" name="Объект 3"/>
          <p:cNvSpPr>
            <a:spLocks noGrp="1"/>
          </p:cNvSpPr>
          <p:nvPr>
            <p:ph sz="half" idx="2"/>
          </p:nvPr>
        </p:nvSpPr>
        <p:spPr>
          <a:xfrm>
            <a:off x="3635896" y="2060848"/>
            <a:ext cx="5184576" cy="4065315"/>
          </a:xfrm>
        </p:spPr>
        <p:txBody>
          <a:bodyPr/>
          <a:lstStyle/>
          <a:p>
            <a:pPr marL="0" indent="0">
              <a:buNone/>
            </a:pPr>
            <a:r>
              <a:rPr lang="ru-RU" sz="2200" dirty="0"/>
              <a:t>Николай </a:t>
            </a:r>
            <a:r>
              <a:rPr lang="ru-RU" sz="2200" dirty="0" smtClean="0"/>
              <a:t>Гастелло - </a:t>
            </a:r>
            <a:r>
              <a:rPr lang="ru-RU" sz="2200" dirty="0"/>
              <a:t>в</a:t>
            </a:r>
            <a:r>
              <a:rPr lang="ru-RU" sz="2200" dirty="0" smtClean="0"/>
              <a:t>оенный летчик 26 </a:t>
            </a:r>
            <a:r>
              <a:rPr lang="ru-RU" sz="2200" dirty="0"/>
              <a:t>июня 1941 </a:t>
            </a:r>
            <a:r>
              <a:rPr lang="ru-RU" sz="2200" dirty="0" smtClean="0"/>
              <a:t>года его  </a:t>
            </a:r>
            <a:r>
              <a:rPr lang="ru-RU" sz="2200" dirty="0"/>
              <a:t>экипаж </a:t>
            </a:r>
            <a:r>
              <a:rPr lang="ru-RU" sz="2200" dirty="0" smtClean="0"/>
              <a:t>вылетел </a:t>
            </a:r>
            <a:r>
              <a:rPr lang="ru-RU" sz="2200" dirty="0"/>
              <a:t>для удара по немецкой механизированной колонне</a:t>
            </a:r>
            <a:r>
              <a:rPr lang="ru-RU" sz="2200" dirty="0" smtClean="0"/>
              <a:t>. </a:t>
            </a:r>
            <a:r>
              <a:rPr lang="ru-RU" sz="2200" dirty="0"/>
              <a:t>Но колонна хорошо </a:t>
            </a:r>
            <a:r>
              <a:rPr lang="ru-RU" sz="2200" dirty="0" smtClean="0"/>
              <a:t>охранялась. Самолет </a:t>
            </a:r>
            <a:r>
              <a:rPr lang="ru-RU" sz="2200" dirty="0"/>
              <a:t>Гастелло был подбит из зенитки. Снаряд повредил топливный бак, машина загорелась. Летчик мог катапультироваться, но он решил исполнить воинский долг до конца. Николай Гастелло направил горящую машину прямо на колонну врага. Это был первый огненный таран в Великой Отечественной войне.</a:t>
            </a:r>
          </a:p>
        </p:txBody>
      </p:sp>
    </p:spTree>
    <p:extLst>
      <p:ext uri="{BB962C8B-B14F-4D97-AF65-F5344CB8AC3E}">
        <p14:creationId xmlns:p14="http://schemas.microsoft.com/office/powerpoint/2010/main" xmlns="" val="117111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40768"/>
            <a:ext cx="8229600" cy="926976"/>
          </a:xfrm>
        </p:spPr>
        <p:txBody>
          <a:bodyPr/>
          <a:lstStyle/>
          <a:p>
            <a:r>
              <a:rPr lang="ru-RU" dirty="0" smtClean="0"/>
              <a:t>Наука и искусство России</a:t>
            </a:r>
            <a:endParaRPr lang="ru-RU" dirty="0"/>
          </a:p>
        </p:txBody>
      </p:sp>
      <p:sp>
        <p:nvSpPr>
          <p:cNvPr id="3" name="Объект 2"/>
          <p:cNvSpPr>
            <a:spLocks noGrp="1"/>
          </p:cNvSpPr>
          <p:nvPr>
            <p:ph idx="1"/>
          </p:nvPr>
        </p:nvSpPr>
        <p:spPr>
          <a:xfrm>
            <a:off x="4499992" y="2199534"/>
            <a:ext cx="4186808" cy="3849291"/>
          </a:xfrm>
        </p:spPr>
        <p:txBody>
          <a:bodyPr/>
          <a:lstStyle/>
          <a:p>
            <a:pPr marL="0" indent="0">
              <a:buNone/>
            </a:pPr>
            <a:r>
              <a:rPr lang="ru-RU" sz="2400" dirty="0" smtClean="0"/>
              <a:t>Неоценимый вклад в развитии науки и искусства России внесли представители разных национальностей </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10080" y="2199534"/>
            <a:ext cx="2304256" cy="3034995"/>
          </a:xfrm>
          <a:prstGeom prst="rect">
            <a:avLst/>
          </a:prstGeom>
          <a:ln>
            <a:noFill/>
          </a:ln>
          <a:effectLst>
            <a:softEdge rad="112500"/>
          </a:effec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l="7924" r="10976"/>
          <a:stretch/>
        </p:blipFill>
        <p:spPr>
          <a:xfrm>
            <a:off x="764087" y="3717032"/>
            <a:ext cx="2298121" cy="2492896"/>
          </a:xfrm>
          <a:prstGeom prst="rect">
            <a:avLst/>
          </a:prstGeom>
          <a:ln>
            <a:noFill/>
          </a:ln>
          <a:effectLst>
            <a:softEdge rad="112500"/>
          </a:effectLst>
        </p:spPr>
      </p:pic>
    </p:spTree>
    <p:extLst>
      <p:ext uri="{BB962C8B-B14F-4D97-AF65-F5344CB8AC3E}">
        <p14:creationId xmlns:p14="http://schemas.microsoft.com/office/powerpoint/2010/main" xmlns="" val="381928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68760"/>
            <a:ext cx="8229600" cy="940966"/>
          </a:xfrm>
        </p:spPr>
        <p:txBody>
          <a:bodyPr/>
          <a:lstStyle/>
          <a:p>
            <a:r>
              <a:rPr lang="ru-RU" dirty="0" smtClean="0"/>
              <a:t>Деятели науки</a:t>
            </a:r>
            <a:endParaRPr lang="ru-RU" dirty="0"/>
          </a:p>
        </p:txBody>
      </p:sp>
      <p:sp>
        <p:nvSpPr>
          <p:cNvPr id="3" name="Объект 2"/>
          <p:cNvSpPr>
            <a:spLocks noGrp="1"/>
          </p:cNvSpPr>
          <p:nvPr>
            <p:ph idx="1"/>
          </p:nvPr>
        </p:nvSpPr>
        <p:spPr>
          <a:xfrm>
            <a:off x="4211960" y="2348880"/>
            <a:ext cx="4474840" cy="3777283"/>
          </a:xfrm>
        </p:spPr>
        <p:txBody>
          <a:bodyPr/>
          <a:lstStyle/>
          <a:p>
            <a:r>
              <a:rPr lang="ru-RU" sz="2400" dirty="0"/>
              <a:t>Виктор </a:t>
            </a:r>
            <a:r>
              <a:rPr lang="ru-RU" sz="2400" dirty="0" err="1"/>
              <a:t>Амазаспович</a:t>
            </a:r>
            <a:r>
              <a:rPr lang="ru-RU" sz="2400" dirty="0"/>
              <a:t> </a:t>
            </a:r>
            <a:r>
              <a:rPr lang="ru-RU" sz="2400" dirty="0" smtClean="0"/>
              <a:t>Амбарцумян – выдающийся астроном. Амбарцумян </a:t>
            </a:r>
            <a:r>
              <a:rPr lang="ru-RU" sz="2400" dirty="0"/>
              <a:t>смог теоретически и вполне точно определить, как показали современные исследования, массы этих самых облаков пыли, образующихся вокруг разрушающейся звезды.</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3608" y="2204864"/>
            <a:ext cx="2980262" cy="3956100"/>
          </a:xfrm>
          <a:prstGeom prst="rect">
            <a:avLst/>
          </a:prstGeom>
          <a:ln>
            <a:noFill/>
          </a:ln>
          <a:effectLst>
            <a:softEdge rad="112500"/>
          </a:effectLst>
        </p:spPr>
      </p:pic>
    </p:spTree>
    <p:extLst>
      <p:ext uri="{BB962C8B-B14F-4D97-AF65-F5344CB8AC3E}">
        <p14:creationId xmlns:p14="http://schemas.microsoft.com/office/powerpoint/2010/main" xmlns="" val="3512632905"/>
      </p:ext>
    </p:extLst>
  </p:cSld>
  <p:clrMapOvr>
    <a:masterClrMapping/>
  </p:clrMapOvr>
</p:sld>
</file>

<file path=ppt/theme/theme1.xml><?xml version="1.0" encoding="utf-8"?>
<a:theme xmlns:a="http://schemas.openxmlformats.org/drawingml/2006/main" name="Шаблон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Шаблон1</Template>
  <TotalTime>267</TotalTime>
  <Words>368</Words>
  <Application>Microsoft Office PowerPoint</Application>
  <PresentationFormat>Экран (4:3)</PresentationFormat>
  <Paragraphs>50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Шаблон1</vt:lpstr>
      <vt:lpstr>Моя многонациональная Родина</vt:lpstr>
      <vt:lpstr>Россия — многонациональное государство. В ней проживают представители более чем 100 разных народов. </vt:lpstr>
      <vt:lpstr>Содержание</vt:lpstr>
      <vt:lpstr>На защите нашей родины</vt:lpstr>
      <vt:lpstr>На защите нашей родины</vt:lpstr>
      <vt:lpstr>На защите нашей родины</vt:lpstr>
      <vt:lpstr>На защите нашей родины</vt:lpstr>
      <vt:lpstr>Наука и искусство России</vt:lpstr>
      <vt:lpstr>Деятели науки</vt:lpstr>
      <vt:lpstr>Деятели науки</vt:lpstr>
      <vt:lpstr>Деятели науки</vt:lpstr>
      <vt:lpstr>Деятели культуры</vt:lpstr>
      <vt:lpstr>Деятели культуры</vt:lpstr>
      <vt:lpstr>Деятели культуры</vt:lpstr>
      <vt:lpstr>Деятели культуры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Моя многонациональная Родина</dc:title>
  <dc:creator>Пользователь Windows</dc:creator>
  <cp:lastModifiedBy>Метод_ГЛ</cp:lastModifiedBy>
  <cp:revision>22</cp:revision>
  <dcterms:created xsi:type="dcterms:W3CDTF">2019-11-21T08:00:24Z</dcterms:created>
  <dcterms:modified xsi:type="dcterms:W3CDTF">2021-01-15T10:58:43Z</dcterms:modified>
</cp:coreProperties>
</file>